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287000" cy="18288000"/>
  <p:notesSz cx="6858000" cy="9144000"/>
  <p:embeddedFontLst>
    <p:embeddedFont>
      <p:font typeface="Kollektif" panose="020B0604020202020204" charset="0"/>
      <p:regular r:id="rId3"/>
    </p:embeddedFont>
    <p:embeddedFont>
      <p:font typeface="Kollektif 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81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font" Target="fonts/font2.fntdata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0333" y="988001"/>
            <a:ext cx="10206334" cy="13643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55"/>
              </a:lnSpc>
              <a:spcBef>
                <a:spcPts val="200"/>
              </a:spcBef>
            </a:pP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SỰ KIỆN 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HỖ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TRỢ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40333" y="1923207"/>
            <a:ext cx="10180929" cy="13876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55"/>
              </a:lnSpc>
              <a:spcBef>
                <a:spcPts val="200"/>
              </a:spcBef>
            </a:pPr>
            <a:r>
              <a:rPr lang="en-US" sz="7200" b="1" dirty="0">
                <a:solidFill>
                  <a:srgbClr val="990E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TÀI CHÍNH </a:t>
            </a:r>
            <a:r>
              <a:rPr lang="vi-VN" sz="7200" b="1" dirty="0">
                <a:solidFill>
                  <a:srgbClr val="990E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7200" b="1" dirty="0">
                <a:solidFill>
                  <a:srgbClr val="990E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BẠN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-855719" y="9424720"/>
            <a:ext cx="12334640" cy="9142902"/>
            <a:chOff x="0" y="0"/>
            <a:chExt cx="1162185" cy="86145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162185" cy="861456"/>
            </a:xfrm>
            <a:custGeom>
              <a:avLst/>
              <a:gdLst/>
              <a:ahLst/>
              <a:cxnLst/>
              <a:rect l="l" t="t" r="r" b="b"/>
              <a:pathLst>
                <a:path w="1162185" h="861456">
                  <a:moveTo>
                    <a:pt x="87872" y="0"/>
                  </a:moveTo>
                  <a:lnTo>
                    <a:pt x="1074313" y="0"/>
                  </a:lnTo>
                  <a:cubicBezTo>
                    <a:pt x="1122844" y="0"/>
                    <a:pt x="1162185" y="39342"/>
                    <a:pt x="1162185" y="87872"/>
                  </a:cubicBezTo>
                  <a:lnTo>
                    <a:pt x="1162185" y="773584"/>
                  </a:lnTo>
                  <a:cubicBezTo>
                    <a:pt x="1162185" y="796889"/>
                    <a:pt x="1152928" y="819239"/>
                    <a:pt x="1136448" y="835719"/>
                  </a:cubicBezTo>
                  <a:cubicBezTo>
                    <a:pt x="1119969" y="852198"/>
                    <a:pt x="1097619" y="861456"/>
                    <a:pt x="1074313" y="861456"/>
                  </a:cubicBezTo>
                  <a:lnTo>
                    <a:pt x="87872" y="861456"/>
                  </a:lnTo>
                  <a:cubicBezTo>
                    <a:pt x="39342" y="861456"/>
                    <a:pt x="0" y="822114"/>
                    <a:pt x="0" y="773584"/>
                  </a:cubicBezTo>
                  <a:lnTo>
                    <a:pt x="0" y="87872"/>
                  </a:lnTo>
                  <a:cubicBezTo>
                    <a:pt x="0" y="39342"/>
                    <a:pt x="39342" y="0"/>
                    <a:pt x="87872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28575"/>
              <a:ext cx="1162185" cy="890031"/>
            </a:xfrm>
            <a:prstGeom prst="rect">
              <a:avLst/>
            </a:prstGeom>
          </p:spPr>
          <p:txBody>
            <a:bodyPr lIns="63251" tIns="63251" rIns="63251" bIns="63251" rtlCol="0" anchor="ctr"/>
            <a:lstStyle/>
            <a:p>
              <a:pPr algn="ctr">
                <a:lnSpc>
                  <a:spcPts val="244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>
            <a:grpSpLocks noChangeAspect="1"/>
          </p:cNvGrpSpPr>
          <p:nvPr/>
        </p:nvGrpSpPr>
        <p:grpSpPr>
          <a:xfrm>
            <a:off x="7162785" y="5573486"/>
            <a:ext cx="4191031" cy="4191014"/>
            <a:chOff x="0" y="0"/>
            <a:chExt cx="6350000" cy="6349975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8141206" y="7011952"/>
            <a:ext cx="2234188" cy="13333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41"/>
              </a:lnSpc>
            </a:pPr>
            <a:r>
              <a:rPr lang="en-US" sz="3001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-304233" y="8832299"/>
            <a:ext cx="2939106" cy="2833359"/>
            <a:chOff x="0" y="0"/>
            <a:chExt cx="785196" cy="75694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85881" y="82791"/>
              <a:ext cx="613434" cy="5913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230653" y="9516185"/>
            <a:ext cx="1869334" cy="1140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85"/>
              </a:lnSpc>
            </a:pPr>
            <a:r>
              <a:rPr lang="en-US" sz="5221" dirty="0" err="1">
                <a:solidFill>
                  <a:srgbClr val="FFFFFF"/>
                </a:solidFill>
                <a:latin typeface="Kollektif"/>
              </a:rPr>
              <a:t>Lớp</a:t>
            </a:r>
            <a:r>
              <a:rPr lang="en-US" sz="5221" dirty="0">
                <a:solidFill>
                  <a:srgbClr val="FFFFFF"/>
                </a:solidFill>
                <a:latin typeface="Kollektif"/>
              </a:rPr>
              <a:t>  2024</a:t>
            </a:r>
          </a:p>
        </p:txBody>
      </p:sp>
      <p:sp>
        <p:nvSpPr>
          <p:cNvPr id="14" name="Freeform 14"/>
          <p:cNvSpPr/>
          <p:nvPr/>
        </p:nvSpPr>
        <p:spPr>
          <a:xfrm>
            <a:off x="760589" y="12189533"/>
            <a:ext cx="536222" cy="536222"/>
          </a:xfrm>
          <a:custGeom>
            <a:avLst/>
            <a:gdLst/>
            <a:ahLst/>
            <a:cxnLst/>
            <a:rect l="l" t="t" r="r" b="b"/>
            <a:pathLst>
              <a:path w="536222" h="536222">
                <a:moveTo>
                  <a:pt x="0" y="0"/>
                </a:moveTo>
                <a:lnTo>
                  <a:pt x="536222" y="0"/>
                </a:lnTo>
                <a:lnTo>
                  <a:pt x="536222" y="536222"/>
                </a:lnTo>
                <a:lnTo>
                  <a:pt x="0" y="53622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>
            <a:off x="760589" y="13709547"/>
            <a:ext cx="536222" cy="536222"/>
          </a:xfrm>
          <a:custGeom>
            <a:avLst/>
            <a:gdLst/>
            <a:ahLst/>
            <a:cxnLst/>
            <a:rect l="l" t="t" r="r" b="b"/>
            <a:pathLst>
              <a:path w="536222" h="536222">
                <a:moveTo>
                  <a:pt x="0" y="0"/>
                </a:moveTo>
                <a:lnTo>
                  <a:pt x="536222" y="0"/>
                </a:lnTo>
                <a:lnTo>
                  <a:pt x="536222" y="536223"/>
                </a:lnTo>
                <a:lnTo>
                  <a:pt x="0" y="5362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>
            <a:off x="760589" y="14990939"/>
            <a:ext cx="536222" cy="536222"/>
          </a:xfrm>
          <a:custGeom>
            <a:avLst/>
            <a:gdLst/>
            <a:ahLst/>
            <a:cxnLst/>
            <a:rect l="l" t="t" r="r" b="b"/>
            <a:pathLst>
              <a:path w="536222" h="536222">
                <a:moveTo>
                  <a:pt x="0" y="0"/>
                </a:moveTo>
                <a:lnTo>
                  <a:pt x="536222" y="0"/>
                </a:lnTo>
                <a:lnTo>
                  <a:pt x="536222" y="536222"/>
                </a:lnTo>
                <a:lnTo>
                  <a:pt x="0" y="53622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>
            <a:off x="760589" y="16331650"/>
            <a:ext cx="536222" cy="537754"/>
          </a:xfrm>
          <a:custGeom>
            <a:avLst/>
            <a:gdLst/>
            <a:ahLst/>
            <a:cxnLst/>
            <a:rect l="l" t="t" r="r" b="b"/>
            <a:pathLst>
              <a:path w="536222" h="537754">
                <a:moveTo>
                  <a:pt x="0" y="0"/>
                </a:moveTo>
                <a:lnTo>
                  <a:pt x="536222" y="0"/>
                </a:lnTo>
                <a:lnTo>
                  <a:pt x="536222" y="537754"/>
                </a:lnTo>
                <a:lnTo>
                  <a:pt x="0" y="53775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2834473" y="10184698"/>
            <a:ext cx="7754490" cy="13351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200"/>
              </a:lnSpc>
            </a:pPr>
            <a:r>
              <a:rPr lang="vi-VN" sz="4407" dirty="0">
                <a:solidFill>
                  <a:srgbClr val="000000"/>
                </a:solidFill>
                <a:latin typeface="Kollektif Bold"/>
              </a:rPr>
              <a:t>HỌC SINH CÓ THỂ NHẬN ĐƯỢC LOẠI HỖ TRỢ NÀO?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503810" y="12227633"/>
            <a:ext cx="7754490" cy="8957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77"/>
              </a:lnSpc>
            </a:pPr>
            <a:r>
              <a:rPr lang="vi-VN" sz="3249" dirty="0">
                <a:solidFill>
                  <a:srgbClr val="000000"/>
                </a:solidFill>
                <a:latin typeface="Kollektif"/>
              </a:rPr>
              <a:t>Bắt đầu và hoàn thành Đơn Đăng Ký FAFSA hoặc WASFA của bạn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503810" y="13771750"/>
            <a:ext cx="7754490" cy="4488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77"/>
              </a:lnSpc>
            </a:pPr>
            <a:r>
              <a:rPr lang="vi-VN" sz="3249" dirty="0">
                <a:solidFill>
                  <a:srgbClr val="000000"/>
                </a:solidFill>
                <a:latin typeface="Kollektif"/>
              </a:rPr>
              <a:t>Chỉnh sửa đơn đăng ký đã nộp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503810" y="14915600"/>
            <a:ext cx="7754490" cy="8957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77"/>
              </a:lnSpc>
            </a:pPr>
            <a:r>
              <a:rPr lang="vi-VN" sz="3249" dirty="0">
                <a:solidFill>
                  <a:srgbClr val="000000"/>
                </a:solidFill>
                <a:latin typeface="Kollektif"/>
              </a:rPr>
              <a:t>Nhận câu trả lời mà bạn cần về hỗ trợ tài chính và các bước tiếp theo của bạn!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503810" y="16258803"/>
            <a:ext cx="6989383" cy="13465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77"/>
              </a:lnSpc>
            </a:pPr>
            <a:r>
              <a:rPr lang="en-US" sz="3249" dirty="0" err="1">
                <a:solidFill>
                  <a:srgbClr val="000000"/>
                </a:solidFill>
                <a:latin typeface="Kollektif"/>
              </a:rPr>
              <a:t>Nếu</a:t>
            </a:r>
            <a:r>
              <a:rPr lang="en-US" sz="3249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3249" dirty="0" err="1">
                <a:solidFill>
                  <a:srgbClr val="000000"/>
                </a:solidFill>
                <a:latin typeface="Kollektif"/>
              </a:rPr>
              <a:t>bạn</a:t>
            </a:r>
            <a:r>
              <a:rPr lang="en-US" sz="3249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3249" dirty="0" err="1">
                <a:solidFill>
                  <a:srgbClr val="000000"/>
                </a:solidFill>
                <a:latin typeface="Kollektif"/>
              </a:rPr>
              <a:t>có</a:t>
            </a:r>
            <a:r>
              <a:rPr lang="en-US" sz="3249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3249" dirty="0" err="1">
                <a:solidFill>
                  <a:srgbClr val="000000"/>
                </a:solidFill>
                <a:latin typeface="Kollektif"/>
              </a:rPr>
              <a:t>thắc</a:t>
            </a:r>
            <a:r>
              <a:rPr lang="en-US" sz="3249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3249" dirty="0" err="1">
                <a:solidFill>
                  <a:srgbClr val="000000"/>
                </a:solidFill>
                <a:latin typeface="Kollektif"/>
              </a:rPr>
              <a:t>mắc</a:t>
            </a:r>
            <a:r>
              <a:rPr lang="en-US" sz="3249" dirty="0">
                <a:solidFill>
                  <a:srgbClr val="000000"/>
                </a:solidFill>
                <a:latin typeface="Kollektif"/>
              </a:rPr>
              <a:t>, </a:t>
            </a:r>
            <a:r>
              <a:rPr lang="en-US" sz="3249" dirty="0" err="1">
                <a:solidFill>
                  <a:srgbClr val="000000"/>
                </a:solidFill>
                <a:latin typeface="Kollektif"/>
              </a:rPr>
              <a:t>hãy</a:t>
            </a:r>
            <a:r>
              <a:rPr lang="en-US" sz="3249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3249" dirty="0" err="1">
                <a:solidFill>
                  <a:srgbClr val="000000"/>
                </a:solidFill>
                <a:latin typeface="Kollektif"/>
              </a:rPr>
              <a:t>gặp</a:t>
            </a:r>
            <a:r>
              <a:rPr lang="en-US" sz="3249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3249" dirty="0" err="1">
                <a:solidFill>
                  <a:srgbClr val="000000"/>
                </a:solidFill>
                <a:latin typeface="Kollektif"/>
              </a:rPr>
              <a:t>Cố</a:t>
            </a:r>
            <a:r>
              <a:rPr lang="en-US" sz="3249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3249" dirty="0" err="1">
                <a:solidFill>
                  <a:srgbClr val="000000"/>
                </a:solidFill>
                <a:latin typeface="Kollektif"/>
              </a:rPr>
              <a:t>Vấn</a:t>
            </a:r>
            <a:r>
              <a:rPr lang="en-US" sz="3249" dirty="0">
                <a:solidFill>
                  <a:srgbClr val="000000"/>
                </a:solidFill>
                <a:latin typeface="Kollektif"/>
              </a:rPr>
              <a:t> Viên </a:t>
            </a:r>
            <a:r>
              <a:rPr lang="en-US" sz="3249" dirty="0" err="1">
                <a:solidFill>
                  <a:srgbClr val="000000"/>
                </a:solidFill>
                <a:latin typeface="Kollektif"/>
              </a:rPr>
              <a:t>về</a:t>
            </a:r>
            <a:r>
              <a:rPr lang="en-US" sz="3249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3249" dirty="0" err="1">
                <a:solidFill>
                  <a:srgbClr val="000000"/>
                </a:solidFill>
                <a:latin typeface="Kollektif"/>
              </a:rPr>
              <a:t>Đại</a:t>
            </a:r>
            <a:r>
              <a:rPr lang="en-US" sz="3249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3249" dirty="0" err="1">
                <a:solidFill>
                  <a:srgbClr val="000000"/>
                </a:solidFill>
                <a:latin typeface="Kollektif"/>
              </a:rPr>
              <a:t>Học</a:t>
            </a:r>
            <a:r>
              <a:rPr lang="en-US" sz="3249" dirty="0">
                <a:solidFill>
                  <a:srgbClr val="000000"/>
                </a:solidFill>
                <a:latin typeface="Kollektif"/>
              </a:rPr>
              <a:t> &amp; </a:t>
            </a:r>
            <a:r>
              <a:rPr lang="en-US" sz="3249" dirty="0" err="1">
                <a:solidFill>
                  <a:srgbClr val="000000"/>
                </a:solidFill>
                <a:latin typeface="Kollektif"/>
              </a:rPr>
              <a:t>Nghề</a:t>
            </a:r>
            <a:r>
              <a:rPr lang="en-US" sz="3249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3249" dirty="0" err="1">
                <a:solidFill>
                  <a:srgbClr val="000000"/>
                </a:solidFill>
                <a:latin typeface="Kollektif"/>
              </a:rPr>
              <a:t>Nghiệp</a:t>
            </a:r>
            <a:r>
              <a:rPr lang="en-US" sz="3249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3249" dirty="0" err="1">
                <a:solidFill>
                  <a:srgbClr val="000000"/>
                </a:solidFill>
                <a:latin typeface="Kollektif"/>
              </a:rPr>
              <a:t>của</a:t>
            </a:r>
            <a:r>
              <a:rPr lang="en-US" sz="3249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3249" dirty="0" err="1">
                <a:solidFill>
                  <a:srgbClr val="000000"/>
                </a:solidFill>
                <a:latin typeface="Kollektif"/>
              </a:rPr>
              <a:t>bạn</a:t>
            </a:r>
            <a:endParaRPr lang="en-US" sz="3249" dirty="0">
              <a:solidFill>
                <a:srgbClr val="000000"/>
              </a:solidFill>
              <a:latin typeface="Kollektif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1028700" y="4787014"/>
            <a:ext cx="5683019" cy="29238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667"/>
              </a:lnSpc>
            </a:pPr>
            <a:r>
              <a:rPr lang="vi-VN" sz="5248" dirty="0">
                <a:solidFill>
                  <a:srgbClr val="000000"/>
                </a:solidFill>
                <a:latin typeface="Kollektif"/>
              </a:rPr>
              <a:t>Trường Trung Học</a:t>
            </a:r>
          </a:p>
          <a:p>
            <a:pPr algn="l">
              <a:lnSpc>
                <a:spcPts val="5667"/>
              </a:lnSpc>
            </a:pPr>
            <a:r>
              <a:rPr lang="vi-VN" sz="5248" dirty="0">
                <a:solidFill>
                  <a:srgbClr val="000000"/>
                </a:solidFill>
                <a:latin typeface="Kollektif"/>
              </a:rPr>
              <a:t>Ngày </a:t>
            </a:r>
          </a:p>
          <a:p>
            <a:pPr algn="l">
              <a:lnSpc>
                <a:spcPts val="5667"/>
              </a:lnSpc>
            </a:pPr>
            <a:r>
              <a:rPr lang="vi-VN" sz="5248" dirty="0">
                <a:solidFill>
                  <a:srgbClr val="000000"/>
                </a:solidFill>
                <a:latin typeface="Kollektif"/>
              </a:rPr>
              <a:t>Thời gian</a:t>
            </a:r>
          </a:p>
          <a:p>
            <a:pPr algn="l">
              <a:lnSpc>
                <a:spcPts val="5667"/>
              </a:lnSpc>
            </a:pPr>
            <a:r>
              <a:rPr lang="vi-VN" sz="5248" dirty="0">
                <a:solidFill>
                  <a:srgbClr val="000000"/>
                </a:solidFill>
                <a:latin typeface="Kollektif"/>
              </a:rPr>
              <a:t>Địa điểm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978E8B249AAA429871C0DD244D91A1" ma:contentTypeVersion="11" ma:contentTypeDescription="Create a new document." ma:contentTypeScope="" ma:versionID="493449560195469d7d6203a4bcb09dca">
  <xsd:schema xmlns:xsd="http://www.w3.org/2001/XMLSchema" xmlns:xs="http://www.w3.org/2001/XMLSchema" xmlns:p="http://schemas.microsoft.com/office/2006/metadata/properties" xmlns:ns2="072a65f4-951a-4ee0-9cd8-6dc6ac3ad57f" xmlns:ns3="f459f34f-f05a-432d-85b9-be529d924d92" targetNamespace="http://schemas.microsoft.com/office/2006/metadata/properties" ma:root="true" ma:fieldsID="a7863a39680fd1461fff86af8534a0ac" ns2:_="" ns3:_="">
    <xsd:import namespace="072a65f4-951a-4ee0-9cd8-6dc6ac3ad57f"/>
    <xsd:import namespace="f459f34f-f05a-432d-85b9-be529d924d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2a65f4-951a-4ee0-9cd8-6dc6ac3ad5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80263b6-bceb-410d-9545-c503f36e4c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9f34f-f05a-432d-85b9-be529d924d9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2a65f4-951a-4ee0-9cd8-6dc6ac3ad5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B6E3F3D-B6AC-441F-BE74-174391443868}"/>
</file>

<file path=customXml/itemProps2.xml><?xml version="1.0" encoding="utf-8"?>
<ds:datastoreItem xmlns:ds="http://schemas.openxmlformats.org/officeDocument/2006/customXml" ds:itemID="{5560FDA3-6CA9-43D7-A95A-0718232C274A}"/>
</file>

<file path=customXml/itemProps3.xml><?xml version="1.0" encoding="utf-8"?>
<ds:datastoreItem xmlns:ds="http://schemas.openxmlformats.org/officeDocument/2006/customXml" ds:itemID="{F71469D5-98F4-4EBA-A55A-2478A4B3E468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Kollektif</vt:lpstr>
      <vt:lpstr>Arial</vt:lpstr>
      <vt:lpstr>Calibri</vt:lpstr>
      <vt:lpstr>Kollektif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Story</dc:title>
  <dc:creator>Sandra Larios</dc:creator>
  <cp:lastModifiedBy>Sandra Larios</cp:lastModifiedBy>
  <cp:revision>2</cp:revision>
  <dcterms:created xsi:type="dcterms:W3CDTF">2006-08-16T00:00:00Z</dcterms:created>
  <dcterms:modified xsi:type="dcterms:W3CDTF">2024-05-07T21:30:49Z</dcterms:modified>
  <dc:identifier>DAGBd7ntFbg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0x01010098978E8B249AAA429871C0DD244D91A1</vt:lpwstr>
  </property>
</Properties>
</file>