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287000" cy="18288000"/>
  <p:notesSz cx="6858000" cy="9144000"/>
  <p:embeddedFontLst>
    <p:embeddedFont>
      <p:font typeface="Kollektif" panose="020B0604020202020204" charset="0"/>
      <p:regular r:id="rId3"/>
    </p:embeddedFont>
    <p:embeddedFont>
      <p:font typeface="Kollektif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8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font" Target="fonts/font2.fntdata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0333" y="988001"/>
            <a:ext cx="10206334" cy="14773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ru-RU" sz="4800" b="1" dirty="0">
                <a:solidFill>
                  <a:srgbClr val="000000"/>
                </a:solidFill>
                <a:latin typeface="+mj-lt"/>
              </a:rPr>
              <a:t>ВАШЕ МЕРОПРИЯТИЕ, ПОСВЯЩЕННОЕ ВОПРОСАМ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-91964" y="2465975"/>
            <a:ext cx="10180929" cy="14773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ru-RU" sz="4800" b="1" dirty="0">
                <a:solidFill>
                  <a:srgbClr val="990E2E"/>
                </a:solidFill>
                <a:latin typeface="+mj-lt"/>
              </a:rPr>
              <a:t>ПРЕДОСТАВЛЕНИЯ ФИНАНСОВОЙ ПОМОЩИ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-855719" y="9424720"/>
            <a:ext cx="12334640" cy="9142902"/>
            <a:chOff x="0" y="0"/>
            <a:chExt cx="1162185" cy="8614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162185" cy="861456"/>
            </a:xfrm>
            <a:custGeom>
              <a:avLst/>
              <a:gdLst/>
              <a:ahLst/>
              <a:cxnLst/>
              <a:rect l="l" t="t" r="r" b="b"/>
              <a:pathLst>
                <a:path w="1162185" h="861456">
                  <a:moveTo>
                    <a:pt x="87872" y="0"/>
                  </a:moveTo>
                  <a:lnTo>
                    <a:pt x="1074313" y="0"/>
                  </a:lnTo>
                  <a:cubicBezTo>
                    <a:pt x="1122844" y="0"/>
                    <a:pt x="1162185" y="39342"/>
                    <a:pt x="1162185" y="87872"/>
                  </a:cubicBezTo>
                  <a:lnTo>
                    <a:pt x="1162185" y="773584"/>
                  </a:lnTo>
                  <a:cubicBezTo>
                    <a:pt x="1162185" y="796889"/>
                    <a:pt x="1152928" y="819239"/>
                    <a:pt x="1136448" y="835719"/>
                  </a:cubicBezTo>
                  <a:cubicBezTo>
                    <a:pt x="1119969" y="852198"/>
                    <a:pt x="1097619" y="861456"/>
                    <a:pt x="1074313" y="861456"/>
                  </a:cubicBezTo>
                  <a:lnTo>
                    <a:pt x="87872" y="861456"/>
                  </a:lnTo>
                  <a:cubicBezTo>
                    <a:pt x="39342" y="861456"/>
                    <a:pt x="0" y="822114"/>
                    <a:pt x="0" y="773584"/>
                  </a:cubicBezTo>
                  <a:lnTo>
                    <a:pt x="0" y="87872"/>
                  </a:lnTo>
                  <a:cubicBezTo>
                    <a:pt x="0" y="39342"/>
                    <a:pt x="39342" y="0"/>
                    <a:pt x="87872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28575"/>
              <a:ext cx="1162185" cy="890031"/>
            </a:xfrm>
            <a:prstGeom prst="rect">
              <a:avLst/>
            </a:prstGeom>
          </p:spPr>
          <p:txBody>
            <a:bodyPr lIns="63251" tIns="63251" rIns="63251" bIns="63251" rtlCol="0" anchor="ctr"/>
            <a:lstStyle/>
            <a:p>
              <a:pPr algn="ctr">
                <a:lnSpc>
                  <a:spcPts val="244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>
            <a:grpSpLocks noChangeAspect="1"/>
          </p:cNvGrpSpPr>
          <p:nvPr/>
        </p:nvGrpSpPr>
        <p:grpSpPr>
          <a:xfrm>
            <a:off x="7162785" y="5573486"/>
            <a:ext cx="4191031" cy="4191014"/>
            <a:chOff x="0" y="0"/>
            <a:chExt cx="6350000" cy="634997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8141206" y="7011952"/>
            <a:ext cx="2234188" cy="13333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41"/>
              </a:lnSpc>
            </a:pPr>
            <a:r>
              <a:rPr lang="en-US" sz="3001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-304233" y="8832299"/>
            <a:ext cx="2939106" cy="2833359"/>
            <a:chOff x="0" y="0"/>
            <a:chExt cx="785196" cy="75694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229053" y="9218215"/>
            <a:ext cx="1914532" cy="20615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66"/>
              </a:lnSpc>
            </a:pPr>
            <a:r>
              <a:rPr lang="ru-RU" sz="4000" b="1" dirty="0">
                <a:solidFill>
                  <a:srgbClr val="FFFFFF"/>
                </a:solidFill>
                <a:latin typeface="+mj-lt"/>
              </a:rPr>
              <a:t>Выпуск </a:t>
            </a:r>
            <a:r>
              <a:rPr lang="ru-RU" sz="4800" b="1" dirty="0">
                <a:solidFill>
                  <a:srgbClr val="FFFFFF"/>
                </a:solidFill>
                <a:latin typeface="+mj-lt"/>
              </a:rPr>
              <a:t>2024 </a:t>
            </a:r>
            <a:endParaRPr lang="ru-RU" sz="4000" b="1" dirty="0">
              <a:solidFill>
                <a:srgbClr val="FFFFFF"/>
              </a:solidFill>
              <a:latin typeface="+mj-lt"/>
            </a:endParaRPr>
          </a:p>
          <a:p>
            <a:pPr algn="ctr">
              <a:lnSpc>
                <a:spcPts val="5466"/>
              </a:lnSpc>
            </a:pPr>
            <a:r>
              <a:rPr lang="ru-RU" sz="4000" b="1" dirty="0">
                <a:solidFill>
                  <a:srgbClr val="FFFFFF"/>
                </a:solidFill>
                <a:latin typeface="+mj-lt"/>
              </a:rPr>
              <a:t>года</a:t>
            </a:r>
          </a:p>
        </p:txBody>
      </p:sp>
      <p:sp>
        <p:nvSpPr>
          <p:cNvPr id="14" name="Freeform 14"/>
          <p:cNvSpPr/>
          <p:nvPr/>
        </p:nvSpPr>
        <p:spPr>
          <a:xfrm>
            <a:off x="760589" y="11799791"/>
            <a:ext cx="536222" cy="536222"/>
          </a:xfrm>
          <a:custGeom>
            <a:avLst/>
            <a:gdLst/>
            <a:ahLst/>
            <a:cxnLst/>
            <a:rect l="l" t="t" r="r" b="b"/>
            <a:pathLst>
              <a:path w="536222" h="536222">
                <a:moveTo>
                  <a:pt x="0" y="0"/>
                </a:moveTo>
                <a:lnTo>
                  <a:pt x="536222" y="0"/>
                </a:lnTo>
                <a:lnTo>
                  <a:pt x="536222" y="536222"/>
                </a:lnTo>
                <a:lnTo>
                  <a:pt x="0" y="53622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760589" y="13813061"/>
            <a:ext cx="536222" cy="536222"/>
          </a:xfrm>
          <a:custGeom>
            <a:avLst/>
            <a:gdLst/>
            <a:ahLst/>
            <a:cxnLst/>
            <a:rect l="l" t="t" r="r" b="b"/>
            <a:pathLst>
              <a:path w="536222" h="536222">
                <a:moveTo>
                  <a:pt x="0" y="0"/>
                </a:moveTo>
                <a:lnTo>
                  <a:pt x="536222" y="0"/>
                </a:lnTo>
                <a:lnTo>
                  <a:pt x="536222" y="536223"/>
                </a:lnTo>
                <a:lnTo>
                  <a:pt x="0" y="5362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>
            <a:off x="760589" y="14990939"/>
            <a:ext cx="536222" cy="536222"/>
          </a:xfrm>
          <a:custGeom>
            <a:avLst/>
            <a:gdLst/>
            <a:ahLst/>
            <a:cxnLst/>
            <a:rect l="l" t="t" r="r" b="b"/>
            <a:pathLst>
              <a:path w="536222" h="536222">
                <a:moveTo>
                  <a:pt x="0" y="0"/>
                </a:moveTo>
                <a:lnTo>
                  <a:pt x="536222" y="0"/>
                </a:lnTo>
                <a:lnTo>
                  <a:pt x="536222" y="536222"/>
                </a:lnTo>
                <a:lnTo>
                  <a:pt x="0" y="53622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>
            <a:off x="760589" y="16331650"/>
            <a:ext cx="536222" cy="537754"/>
          </a:xfrm>
          <a:custGeom>
            <a:avLst/>
            <a:gdLst/>
            <a:ahLst/>
            <a:cxnLst/>
            <a:rect l="l" t="t" r="r" b="b"/>
            <a:pathLst>
              <a:path w="536222" h="537754">
                <a:moveTo>
                  <a:pt x="0" y="0"/>
                </a:moveTo>
                <a:lnTo>
                  <a:pt x="536222" y="0"/>
                </a:lnTo>
                <a:lnTo>
                  <a:pt x="536222" y="537754"/>
                </a:lnTo>
                <a:lnTo>
                  <a:pt x="0" y="53775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834473" y="10184698"/>
            <a:ext cx="7754490" cy="9703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76"/>
              </a:lnSpc>
            </a:pPr>
            <a:r>
              <a:rPr lang="ru-RU" sz="4800" b="1" dirty="0">
                <a:solidFill>
                  <a:srgbClr val="000000"/>
                </a:solidFill>
              </a:rPr>
              <a:t>КАКУЮ ПОМОЩЬ МОГУТ  </a:t>
            </a:r>
          </a:p>
          <a:p>
            <a:pPr>
              <a:lnSpc>
                <a:spcPts val="3576"/>
              </a:lnSpc>
            </a:pPr>
            <a:r>
              <a:rPr lang="ru-RU" sz="4800" b="1" dirty="0">
                <a:solidFill>
                  <a:srgbClr val="000000"/>
                </a:solidFill>
              </a:rPr>
              <a:t>ПОЛУЧИТЬ УЧАЩИЕСЯ?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503809" y="11609124"/>
            <a:ext cx="9085153" cy="17953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477"/>
              </a:lnSpc>
            </a:pPr>
            <a:r>
              <a:rPr lang="ru-RU" sz="3249" b="1" dirty="0">
                <a:solidFill>
                  <a:srgbClr val="000000"/>
                </a:solidFill>
                <a:latin typeface="Kollektif"/>
              </a:rPr>
              <a:t>Помощь с заполнением бесплатного заявления на получение федеральной студенческой помощи (FAFSA) или заявления на получение финансовой помощи штата Вашингтон (WASFA)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503810" y="13665098"/>
            <a:ext cx="7754490" cy="8957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77"/>
              </a:lnSpc>
            </a:pPr>
            <a:r>
              <a:rPr lang="ru-RU" sz="3249" b="1" dirty="0">
                <a:solidFill>
                  <a:srgbClr val="000000"/>
                </a:solidFill>
                <a:latin typeface="Kollektif"/>
              </a:rPr>
              <a:t>Внесение исправлений в уже поданное заявление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503810" y="14915600"/>
            <a:ext cx="7754490" cy="8957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77"/>
              </a:lnSpc>
            </a:pPr>
            <a:r>
              <a:rPr lang="ru-RU" sz="3249" b="1" dirty="0">
                <a:solidFill>
                  <a:srgbClr val="000000"/>
                </a:solidFill>
                <a:latin typeface="Kollektif"/>
              </a:rPr>
              <a:t>Ответы на вопросы о финансовой помощи и ваших дальнейших действиях!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503810" y="16258803"/>
            <a:ext cx="6989383" cy="1346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77"/>
              </a:lnSpc>
            </a:pPr>
            <a:r>
              <a:rPr lang="ru-RU" sz="3249" b="1" dirty="0">
                <a:solidFill>
                  <a:srgbClr val="000000"/>
                </a:solidFill>
                <a:latin typeface="Kollektif"/>
              </a:rPr>
              <a:t>С вопросами обращайтесь к консультанту по вопросам обучения в колледже и карьеры.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028700" y="4787014"/>
            <a:ext cx="5683019" cy="26302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133"/>
              </a:lnSpc>
            </a:pPr>
            <a:r>
              <a:rPr lang="ru-RU" sz="5400" b="1" dirty="0">
                <a:solidFill>
                  <a:srgbClr val="000000"/>
                </a:solidFill>
                <a:latin typeface="Kollektif"/>
              </a:rPr>
              <a:t>Название школы:</a:t>
            </a:r>
          </a:p>
          <a:p>
            <a:pPr>
              <a:lnSpc>
                <a:spcPts val="5133"/>
              </a:lnSpc>
            </a:pPr>
            <a:r>
              <a:rPr lang="ru-RU" sz="5400" b="1" dirty="0">
                <a:solidFill>
                  <a:srgbClr val="000000"/>
                </a:solidFill>
                <a:latin typeface="Kollektif"/>
              </a:rPr>
              <a:t>Дата: </a:t>
            </a:r>
          </a:p>
          <a:p>
            <a:pPr>
              <a:lnSpc>
                <a:spcPts val="5133"/>
              </a:lnSpc>
            </a:pPr>
            <a:r>
              <a:rPr lang="ru-RU" sz="5400" b="1" dirty="0">
                <a:solidFill>
                  <a:srgbClr val="000000"/>
                </a:solidFill>
                <a:latin typeface="Kollektif"/>
              </a:rPr>
              <a:t>Время:</a:t>
            </a:r>
          </a:p>
          <a:p>
            <a:pPr>
              <a:lnSpc>
                <a:spcPts val="5133"/>
              </a:lnSpc>
            </a:pPr>
            <a:r>
              <a:rPr lang="ru-RU" sz="5400" b="1" dirty="0">
                <a:solidFill>
                  <a:srgbClr val="000000"/>
                </a:solidFill>
                <a:latin typeface="Kollektif"/>
              </a:rPr>
              <a:t>Место: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4F09B3C-E0CD-40C2-A291-8D14DCED6956}"/>
</file>

<file path=customXml/itemProps2.xml><?xml version="1.0" encoding="utf-8"?>
<ds:datastoreItem xmlns:ds="http://schemas.openxmlformats.org/officeDocument/2006/customXml" ds:itemID="{E0BA9664-8E8C-4681-9754-5323F228B771}"/>
</file>

<file path=customXml/itemProps3.xml><?xml version="1.0" encoding="utf-8"?>
<ds:datastoreItem xmlns:ds="http://schemas.openxmlformats.org/officeDocument/2006/customXml" ds:itemID="{E6B648C2-1238-4444-907F-8EA7EA883990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Kollektif</vt:lpstr>
      <vt:lpstr>Arial</vt:lpstr>
      <vt:lpstr>Calibri</vt:lpstr>
      <vt:lpstr>Kollektif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Story</dc:title>
  <dc:creator>Sandra Larios</dc:creator>
  <cp:lastModifiedBy>Sandra Larios</cp:lastModifiedBy>
  <cp:revision>2</cp:revision>
  <dcterms:created xsi:type="dcterms:W3CDTF">2006-08-16T00:00:00Z</dcterms:created>
  <dcterms:modified xsi:type="dcterms:W3CDTF">2024-05-07T21:23:55Z</dcterms:modified>
  <dc:identifier>DAGBd7ntFbg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