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Kollektif" panose="020B0604020202020204" charset="0"/>
      <p:regular r:id="rId3"/>
    </p:embeddedFont>
    <p:embeddedFont>
      <p:font typeface="Kollektif Bold" panose="020B0604020202020204" charset="0"/>
      <p:regular r:id="rId4"/>
    </p:embeddedFont>
    <p:embeddedFont>
      <p:font typeface="League Spartan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30" d="100"/>
          <a:sy n="30" d="100"/>
        </p:scale>
        <p:origin x="378" y="13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font" Target="fonts/font3.fntdata"/><Relationship Id="rId10" Type="http://schemas.openxmlformats.org/officeDocument/2006/relationships/customXml" Target="../customXml/item1.xml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sac.wa.gov/wasfa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2173" y="4509817"/>
            <a:ext cx="12629117" cy="8235229"/>
            <a:chOff x="0" y="0"/>
            <a:chExt cx="1172516" cy="76457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72516" cy="764577"/>
            </a:xfrm>
            <a:custGeom>
              <a:avLst/>
              <a:gdLst/>
              <a:ahLst/>
              <a:cxnLst/>
              <a:rect l="l" t="t" r="r" b="b"/>
              <a:pathLst>
                <a:path w="1172516" h="764577">
                  <a:moveTo>
                    <a:pt x="586258" y="0"/>
                  </a:moveTo>
                  <a:cubicBezTo>
                    <a:pt x="262477" y="0"/>
                    <a:pt x="0" y="171156"/>
                    <a:pt x="0" y="382289"/>
                  </a:cubicBezTo>
                  <a:cubicBezTo>
                    <a:pt x="0" y="593421"/>
                    <a:pt x="262477" y="764577"/>
                    <a:pt x="586258" y="764577"/>
                  </a:cubicBezTo>
                  <a:cubicBezTo>
                    <a:pt x="910039" y="764577"/>
                    <a:pt x="1172516" y="593421"/>
                    <a:pt x="1172516" y="382289"/>
                  </a:cubicBezTo>
                  <a:cubicBezTo>
                    <a:pt x="1172516" y="171156"/>
                    <a:pt x="910039" y="0"/>
                    <a:pt x="586258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9923" y="43104"/>
              <a:ext cx="952669" cy="649794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500463" y="6556137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510063" y="7406210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8524127" y="8054161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14422384" y="1735955"/>
            <a:ext cx="4055827" cy="4055811"/>
            <a:chOff x="0" y="0"/>
            <a:chExt cx="6350000" cy="634997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Freeform 10"/>
          <p:cNvSpPr/>
          <p:nvPr/>
        </p:nvSpPr>
        <p:spPr>
          <a:xfrm>
            <a:off x="8500463" y="9179494"/>
            <a:ext cx="439228" cy="440483"/>
          </a:xfrm>
          <a:custGeom>
            <a:avLst/>
            <a:gdLst/>
            <a:ahLst/>
            <a:cxnLst/>
            <a:rect l="l" t="t" r="r" b="b"/>
            <a:pathLst>
              <a:path w="439228" h="440483">
                <a:moveTo>
                  <a:pt x="0" y="0"/>
                </a:moveTo>
                <a:lnTo>
                  <a:pt x="439228" y="0"/>
                </a:lnTo>
                <a:lnTo>
                  <a:pt x="439228" y="440483"/>
                </a:lnTo>
                <a:lnTo>
                  <a:pt x="0" y="4404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-10800000">
            <a:off x="-477907" y="5680413"/>
            <a:ext cx="8464020" cy="4917771"/>
            <a:chOff x="0" y="0"/>
            <a:chExt cx="786333" cy="45687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86333" cy="456876"/>
            </a:xfrm>
            <a:custGeom>
              <a:avLst/>
              <a:gdLst/>
              <a:ahLst/>
              <a:cxnLst/>
              <a:rect l="l" t="t" r="r" b="b"/>
              <a:pathLst>
                <a:path w="786333" h="456876">
                  <a:moveTo>
                    <a:pt x="86668" y="0"/>
                  </a:moveTo>
                  <a:lnTo>
                    <a:pt x="699665" y="0"/>
                  </a:lnTo>
                  <a:cubicBezTo>
                    <a:pt x="747531" y="0"/>
                    <a:pt x="786333" y="38802"/>
                    <a:pt x="786333" y="86668"/>
                  </a:cubicBezTo>
                  <a:lnTo>
                    <a:pt x="786333" y="370208"/>
                  </a:lnTo>
                  <a:cubicBezTo>
                    <a:pt x="786333" y="393194"/>
                    <a:pt x="777202" y="415238"/>
                    <a:pt x="760949" y="431491"/>
                  </a:cubicBezTo>
                  <a:cubicBezTo>
                    <a:pt x="744695" y="447745"/>
                    <a:pt x="722651" y="456876"/>
                    <a:pt x="699665" y="456876"/>
                  </a:cubicBezTo>
                  <a:lnTo>
                    <a:pt x="86668" y="456876"/>
                  </a:lnTo>
                  <a:cubicBezTo>
                    <a:pt x="63682" y="456876"/>
                    <a:pt x="41638" y="447745"/>
                    <a:pt x="25384" y="431491"/>
                  </a:cubicBezTo>
                  <a:cubicBezTo>
                    <a:pt x="9131" y="415238"/>
                    <a:pt x="0" y="393194"/>
                    <a:pt x="0" y="370208"/>
                  </a:cubicBezTo>
                  <a:lnTo>
                    <a:pt x="0" y="86668"/>
                  </a:lnTo>
                  <a:cubicBezTo>
                    <a:pt x="0" y="63682"/>
                    <a:pt x="9131" y="41638"/>
                    <a:pt x="25384" y="25384"/>
                  </a:cubicBezTo>
                  <a:cubicBezTo>
                    <a:pt x="41638" y="9131"/>
                    <a:pt x="63682" y="0"/>
                    <a:pt x="8666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86333" cy="485451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332918" y="3009843"/>
            <a:ext cx="3111914" cy="2999949"/>
            <a:chOff x="0" y="0"/>
            <a:chExt cx="785196" cy="75694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47920" y="9172920"/>
            <a:ext cx="3038583" cy="820824"/>
            <a:chOff x="0" y="0"/>
            <a:chExt cx="4051444" cy="109443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051444" cy="1094432"/>
            </a:xfrm>
            <a:custGeom>
              <a:avLst/>
              <a:gdLst/>
              <a:ahLst/>
              <a:cxnLst/>
              <a:rect l="l" t="t" r="r" b="b"/>
              <a:pathLst>
                <a:path w="4051444" h="1094432">
                  <a:moveTo>
                    <a:pt x="0" y="0"/>
                  </a:moveTo>
                  <a:lnTo>
                    <a:pt x="4051444" y="0"/>
                  </a:lnTo>
                  <a:lnTo>
                    <a:pt x="4051444" y="1094432"/>
                  </a:lnTo>
                  <a:lnTo>
                    <a:pt x="0" y="10944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76752" y="61120"/>
              <a:ext cx="2786547" cy="4887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248"/>
                </a:lnSpc>
              </a:pPr>
              <a:r>
                <a:rPr lang="en-US" sz="2000" u="sng" dirty="0">
                  <a:solidFill>
                    <a:srgbClr val="000000"/>
                  </a:solidFill>
                  <a:latin typeface="Kollektif"/>
                </a:rPr>
                <a:t>Thông Tin FAFSA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4271689" y="9192713"/>
            <a:ext cx="2965313" cy="801031"/>
            <a:chOff x="0" y="0"/>
            <a:chExt cx="3953751" cy="106804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3953751" cy="1068042"/>
            </a:xfrm>
            <a:custGeom>
              <a:avLst/>
              <a:gdLst/>
              <a:ahLst/>
              <a:cxnLst/>
              <a:rect l="l" t="t" r="r" b="b"/>
              <a:pathLst>
                <a:path w="3953751" h="1068042">
                  <a:moveTo>
                    <a:pt x="0" y="0"/>
                  </a:moveTo>
                  <a:lnTo>
                    <a:pt x="3953751" y="0"/>
                  </a:lnTo>
                  <a:lnTo>
                    <a:pt x="3953751" y="1068042"/>
                  </a:lnTo>
                  <a:lnTo>
                    <a:pt x="0" y="10680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270079" y="68941"/>
              <a:ext cx="2719354" cy="4809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70"/>
                </a:lnSpc>
              </a:pPr>
              <a:r>
                <a:rPr lang="en-US" u="sng" dirty="0">
                  <a:solidFill>
                    <a:srgbClr val="000000"/>
                  </a:solidFill>
                  <a:latin typeface="Kollektif"/>
                </a:rPr>
                <a:t>Thông Tin WASFA</a:t>
              </a:r>
            </a:p>
          </p:txBody>
        </p:sp>
      </p:grpSp>
      <p:sp>
        <p:nvSpPr>
          <p:cNvPr id="23" name="Freeform 23">
            <a:hlinkClick r:id="rId8" tooltip="https://wsac.wa.gov/wasfa"/>
          </p:cNvPr>
          <p:cNvSpPr/>
          <p:nvPr/>
        </p:nvSpPr>
        <p:spPr>
          <a:xfrm>
            <a:off x="4597621" y="6727342"/>
            <a:ext cx="2290148" cy="2280382"/>
          </a:xfrm>
          <a:custGeom>
            <a:avLst/>
            <a:gdLst/>
            <a:ahLst/>
            <a:cxnLst/>
            <a:rect l="l" t="t" r="r" b="b"/>
            <a:pathLst>
              <a:path w="2290148" h="2280382">
                <a:moveTo>
                  <a:pt x="0" y="0"/>
                </a:moveTo>
                <a:lnTo>
                  <a:pt x="2290149" y="0"/>
                </a:lnTo>
                <a:lnTo>
                  <a:pt x="2290149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>
            <a:off x="10155291" y="5373580"/>
            <a:ext cx="5037642" cy="8742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12"/>
              </a:lnSpc>
            </a:pPr>
            <a:r>
              <a:rPr lang="vi-VN" sz="2892" dirty="0">
                <a:solidFill>
                  <a:srgbClr val="000000"/>
                </a:solidFill>
                <a:latin typeface="League Spartan"/>
              </a:rPr>
              <a:t>HỌC SINH CÓ THỂ NHẬN ĐƯỢC LOẠI HỖ TRỢ NÀO?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243493" y="6546612"/>
            <a:ext cx="9476782" cy="872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5"/>
              </a:lnSpc>
            </a:pPr>
            <a:r>
              <a:rPr lang="vi-VN" sz="2863" dirty="0">
                <a:solidFill>
                  <a:srgbClr val="000000"/>
                </a:solidFill>
                <a:latin typeface="Kollektif"/>
              </a:rPr>
              <a:t>Bắt đầu và hoàn thành Đơn Đăng Ký FAFSA hoặc WASFA của bạn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243493" y="7443692"/>
            <a:ext cx="8890229" cy="4392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5"/>
              </a:lnSpc>
            </a:pPr>
            <a:r>
              <a:rPr lang="vi-VN" sz="2863" dirty="0">
                <a:solidFill>
                  <a:srgbClr val="000000"/>
                </a:solidFill>
                <a:latin typeface="Kollektif"/>
              </a:rPr>
              <a:t>Chỉnh sửa đơn đăng ký đã nộp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243493" y="8025583"/>
            <a:ext cx="8640790" cy="868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5"/>
              </a:lnSpc>
            </a:pPr>
            <a:r>
              <a:rPr lang="vi-VN" sz="2863" dirty="0">
                <a:solidFill>
                  <a:srgbClr val="000000"/>
                </a:solidFill>
                <a:latin typeface="Kollektif"/>
              </a:rPr>
              <a:t>Nhận câu trả lời mà bạn cần về hỗ trợ tài chính và các bước tiếp theo của bạn!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9243493" y="9124818"/>
            <a:ext cx="7979137" cy="8689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5"/>
              </a:lnSpc>
            </a:pPr>
            <a:r>
              <a:rPr lang="en-US" sz="2863" dirty="0" err="1">
                <a:solidFill>
                  <a:srgbClr val="000000"/>
                </a:solidFill>
                <a:latin typeface="Kollektif"/>
              </a:rPr>
              <a:t>Nếu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bạn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có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thắc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mắc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,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hãy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gặp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Cố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Vấn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Viên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về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Đại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Học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&amp;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Nghề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Nghiệp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của</a:t>
            </a:r>
            <a:r>
              <a:rPr lang="en-US" sz="2863" dirty="0">
                <a:solidFill>
                  <a:srgbClr val="000000"/>
                </a:solidFill>
                <a:latin typeface="Kollektif"/>
              </a:rPr>
              <a:t> </a:t>
            </a:r>
            <a:r>
              <a:rPr lang="en-US" sz="2863" dirty="0" err="1">
                <a:solidFill>
                  <a:srgbClr val="000000"/>
                </a:solidFill>
                <a:latin typeface="Kollektif"/>
              </a:rPr>
              <a:t>bạn</a:t>
            </a:r>
            <a:endParaRPr lang="en-US" sz="2863" dirty="0">
              <a:solidFill>
                <a:srgbClr val="000000"/>
              </a:solidFill>
              <a:latin typeface="Kollektif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519373" y="6143339"/>
            <a:ext cx="4994390" cy="4376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92"/>
              </a:lnSpc>
            </a:pPr>
            <a:r>
              <a:rPr lang="en-US" sz="2875" dirty="0">
                <a:solidFill>
                  <a:srgbClr val="000000"/>
                </a:solidFill>
                <a:latin typeface="League Spartan"/>
              </a:rPr>
              <a:t>NGUỒN THÔNG TIN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94408" y="3652209"/>
            <a:ext cx="1857262" cy="1247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36"/>
              </a:lnSpc>
            </a:pPr>
            <a:r>
              <a:rPr lang="en-US" sz="4436" dirty="0" err="1">
                <a:solidFill>
                  <a:srgbClr val="FFFFFF"/>
                </a:solidFill>
                <a:latin typeface="League Spartan"/>
              </a:rPr>
              <a:t>Lớp</a:t>
            </a:r>
            <a:r>
              <a:rPr lang="en-US" sz="4436" dirty="0">
                <a:solidFill>
                  <a:srgbClr val="FFFFFF"/>
                </a:solidFill>
                <a:latin typeface="League Spartan"/>
              </a:rPr>
              <a:t>  2024</a:t>
            </a:r>
          </a:p>
        </p:txBody>
      </p:sp>
      <p:sp>
        <p:nvSpPr>
          <p:cNvPr id="31" name="Freeform 31"/>
          <p:cNvSpPr/>
          <p:nvPr/>
        </p:nvSpPr>
        <p:spPr>
          <a:xfrm>
            <a:off x="876253" y="6727342"/>
            <a:ext cx="2275602" cy="2280382"/>
          </a:xfrm>
          <a:custGeom>
            <a:avLst/>
            <a:gdLst/>
            <a:ahLst/>
            <a:cxnLst/>
            <a:rect l="l" t="t" r="r" b="b"/>
            <a:pathLst>
              <a:path w="2275602" h="2280382">
                <a:moveTo>
                  <a:pt x="0" y="0"/>
                </a:moveTo>
                <a:lnTo>
                  <a:pt x="2275602" y="0"/>
                </a:lnTo>
                <a:lnTo>
                  <a:pt x="2275602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TextBox 32"/>
          <p:cNvSpPr txBox="1"/>
          <p:nvPr/>
        </p:nvSpPr>
        <p:spPr>
          <a:xfrm>
            <a:off x="3413643" y="2251541"/>
            <a:ext cx="5086820" cy="2789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469"/>
              </a:lnSpc>
            </a:pPr>
            <a:r>
              <a:rPr lang="vi-VN" sz="4400" dirty="0">
                <a:solidFill>
                  <a:srgbClr val="000000"/>
                </a:solidFill>
                <a:latin typeface="Kollektif"/>
              </a:rPr>
              <a:t>Trường Trung Học</a:t>
            </a:r>
          </a:p>
          <a:p>
            <a:pPr algn="l">
              <a:lnSpc>
                <a:spcPts val="5469"/>
              </a:lnSpc>
            </a:pPr>
            <a:r>
              <a:rPr lang="vi-VN" sz="4400" dirty="0">
                <a:solidFill>
                  <a:srgbClr val="000000"/>
                </a:solidFill>
                <a:latin typeface="Kollektif"/>
              </a:rPr>
              <a:t>Ngày </a:t>
            </a:r>
          </a:p>
          <a:p>
            <a:pPr algn="l">
              <a:lnSpc>
                <a:spcPts val="5469"/>
              </a:lnSpc>
            </a:pPr>
            <a:r>
              <a:rPr lang="vi-VN" sz="4400" dirty="0">
                <a:solidFill>
                  <a:srgbClr val="000000"/>
                </a:solidFill>
                <a:latin typeface="Kollektif"/>
              </a:rPr>
              <a:t>Thời gian</a:t>
            </a:r>
          </a:p>
          <a:p>
            <a:pPr algn="l">
              <a:lnSpc>
                <a:spcPts val="5469"/>
              </a:lnSpc>
            </a:pPr>
            <a:r>
              <a:rPr lang="vi-VN" sz="4400" dirty="0">
                <a:solidFill>
                  <a:srgbClr val="000000"/>
                </a:solidFill>
                <a:latin typeface="Kollektif"/>
              </a:rPr>
              <a:t>Địa điểm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5287655" y="3009843"/>
            <a:ext cx="2325285" cy="138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6"/>
              </a:lnSpc>
            </a:pPr>
            <a:r>
              <a:rPr lang="en-US" sz="3123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60011" y="254622"/>
            <a:ext cx="17533581" cy="31492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518"/>
              </a:lnSpc>
            </a:pPr>
            <a:r>
              <a:rPr lang="en-US" sz="7200" dirty="0">
                <a:solidFill>
                  <a:srgbClr val="000000"/>
                </a:solidFill>
                <a:latin typeface="League Spartan"/>
              </a:rPr>
              <a:t>SỰ KIỆN HỖ TRỢ </a:t>
            </a:r>
            <a:r>
              <a:rPr lang="en-US" sz="7200" dirty="0">
                <a:solidFill>
                  <a:srgbClr val="990E2E"/>
                </a:solidFill>
                <a:latin typeface="League Spartan"/>
              </a:rPr>
              <a:t>TÀI CHÍNH CỦA BẠN</a:t>
            </a:r>
          </a:p>
          <a:p>
            <a:pPr algn="ctr">
              <a:lnSpc>
                <a:spcPts val="12518"/>
              </a:lnSpc>
            </a:pPr>
            <a:r>
              <a:rPr lang="en-US" sz="8941" dirty="0">
                <a:solidFill>
                  <a:srgbClr val="000000"/>
                </a:solidFill>
                <a:latin typeface="League Spartan"/>
              </a:rPr>
              <a:t>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F0AF8D-6FA9-48CE-954F-9BA3533C3242}"/>
</file>

<file path=customXml/itemProps2.xml><?xml version="1.0" encoding="utf-8"?>
<ds:datastoreItem xmlns:ds="http://schemas.openxmlformats.org/officeDocument/2006/customXml" ds:itemID="{A6CE00E0-D50C-4550-8C0B-83D7F8A6CB79}"/>
</file>

<file path=customXml/itemProps3.xml><?xml version="1.0" encoding="utf-8"?>
<ds:datastoreItem xmlns:ds="http://schemas.openxmlformats.org/officeDocument/2006/customXml" ds:itemID="{F40B596F-6368-4036-B5A8-9959796FF799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2024-05-07T21:28:39Z</dcterms:modified>
  <dc:identifier>DAGBd5rGek4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