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embeddedFontLst>
    <p:embeddedFont>
      <p:font typeface="Kollektif" panose="020B0604020202020204" charset="0"/>
      <p:regular r:id="rId3"/>
    </p:embeddedFont>
    <p:embeddedFont>
      <p:font typeface="Kollektif Bold" panose="020B0604020202020204" charset="0"/>
      <p:regular r:id="rId4"/>
    </p:embeddedFont>
    <p:embeddedFont>
      <p:font typeface="League Spartan" panose="020B060402020202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30" d="100"/>
          <a:sy n="30" d="100"/>
        </p:scale>
        <p:origin x="396" y="13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font" Target="fonts/font3.fntdata"/><Relationship Id="rId10" Type="http://schemas.openxmlformats.org/officeDocument/2006/relationships/customXml" Target="../customXml/item1.xml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studentaid.gov/help/info-needed" TargetMode="External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8.png"/><Relationship Id="rId5" Type="http://schemas.openxmlformats.org/officeDocument/2006/relationships/image" Target="../media/image4.svg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hyperlink" Target="https://wsac.wa.gov/wasf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D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012173" y="4509817"/>
            <a:ext cx="12629117" cy="8235229"/>
            <a:chOff x="0" y="0"/>
            <a:chExt cx="1172516" cy="76457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172516" cy="764577"/>
            </a:xfrm>
            <a:custGeom>
              <a:avLst/>
              <a:gdLst/>
              <a:ahLst/>
              <a:cxnLst/>
              <a:rect l="l" t="t" r="r" b="b"/>
              <a:pathLst>
                <a:path w="1172516" h="764577">
                  <a:moveTo>
                    <a:pt x="586258" y="0"/>
                  </a:moveTo>
                  <a:cubicBezTo>
                    <a:pt x="262477" y="0"/>
                    <a:pt x="0" y="171156"/>
                    <a:pt x="0" y="382289"/>
                  </a:cubicBezTo>
                  <a:cubicBezTo>
                    <a:pt x="0" y="593421"/>
                    <a:pt x="262477" y="764577"/>
                    <a:pt x="586258" y="764577"/>
                  </a:cubicBezTo>
                  <a:cubicBezTo>
                    <a:pt x="910039" y="764577"/>
                    <a:pt x="1172516" y="593421"/>
                    <a:pt x="1172516" y="382289"/>
                  </a:cubicBezTo>
                  <a:cubicBezTo>
                    <a:pt x="1172516" y="171156"/>
                    <a:pt x="910039" y="0"/>
                    <a:pt x="586258" y="0"/>
                  </a:cubicBezTo>
                  <a:close/>
                </a:path>
              </a:pathLst>
            </a:custGeom>
            <a:solidFill>
              <a:srgbClr val="FFBD59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109923" y="43104"/>
              <a:ext cx="952669" cy="649794"/>
            </a:xfrm>
            <a:prstGeom prst="rect">
              <a:avLst/>
            </a:prstGeom>
          </p:spPr>
          <p:txBody>
            <a:bodyPr lIns="48876" tIns="48876" rIns="48876" bIns="48876" rtlCol="0" anchor="ctr"/>
            <a:lstStyle/>
            <a:p>
              <a:pPr algn="ctr">
                <a:lnSpc>
                  <a:spcPts val="1885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8500463" y="6556137"/>
            <a:ext cx="439228" cy="439228"/>
          </a:xfrm>
          <a:custGeom>
            <a:avLst/>
            <a:gdLst/>
            <a:ahLst/>
            <a:cxnLst/>
            <a:rect l="l" t="t" r="r" b="b"/>
            <a:pathLst>
              <a:path w="439228" h="439228">
                <a:moveTo>
                  <a:pt x="0" y="0"/>
                </a:moveTo>
                <a:lnTo>
                  <a:pt x="439228" y="0"/>
                </a:lnTo>
                <a:lnTo>
                  <a:pt x="439228" y="439228"/>
                </a:lnTo>
                <a:lnTo>
                  <a:pt x="0" y="4392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500463" y="7305149"/>
            <a:ext cx="439228" cy="439228"/>
          </a:xfrm>
          <a:custGeom>
            <a:avLst/>
            <a:gdLst/>
            <a:ahLst/>
            <a:cxnLst/>
            <a:rect l="l" t="t" r="r" b="b"/>
            <a:pathLst>
              <a:path w="439228" h="439228">
                <a:moveTo>
                  <a:pt x="0" y="0"/>
                </a:moveTo>
                <a:lnTo>
                  <a:pt x="439228" y="0"/>
                </a:lnTo>
                <a:lnTo>
                  <a:pt x="439228" y="439228"/>
                </a:lnTo>
                <a:lnTo>
                  <a:pt x="0" y="4392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8524127" y="8054161"/>
            <a:ext cx="439228" cy="439228"/>
          </a:xfrm>
          <a:custGeom>
            <a:avLst/>
            <a:gdLst/>
            <a:ahLst/>
            <a:cxnLst/>
            <a:rect l="l" t="t" r="r" b="b"/>
            <a:pathLst>
              <a:path w="439228" h="439228">
                <a:moveTo>
                  <a:pt x="0" y="0"/>
                </a:moveTo>
                <a:lnTo>
                  <a:pt x="439228" y="0"/>
                </a:lnTo>
                <a:lnTo>
                  <a:pt x="439228" y="439228"/>
                </a:lnTo>
                <a:lnTo>
                  <a:pt x="0" y="4392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8" name="Group 8"/>
          <p:cNvGrpSpPr>
            <a:grpSpLocks noChangeAspect="1"/>
          </p:cNvGrpSpPr>
          <p:nvPr/>
        </p:nvGrpSpPr>
        <p:grpSpPr>
          <a:xfrm>
            <a:off x="14422384" y="1735955"/>
            <a:ext cx="4055827" cy="4055811"/>
            <a:chOff x="0" y="0"/>
            <a:chExt cx="6350000" cy="6349975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6350000" cy="6349974"/>
            </a:xfrm>
            <a:custGeom>
              <a:avLst/>
              <a:gdLst/>
              <a:ahLst/>
              <a:cxnLst/>
              <a:rect l="l" t="t" r="r" b="b"/>
              <a:pathLst>
                <a:path w="6350000" h="6349974">
                  <a:moveTo>
                    <a:pt x="6350000" y="3175025"/>
                  </a:moveTo>
                  <a:cubicBezTo>
                    <a:pt x="6350000" y="4928451"/>
                    <a:pt x="4928476" y="6349974"/>
                    <a:pt x="3175000" y="6349974"/>
                  </a:cubicBezTo>
                  <a:cubicBezTo>
                    <a:pt x="1421498" y="6349974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1" y="0"/>
                    <a:pt x="6350000" y="1421511"/>
                    <a:pt x="6350000" y="3175025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" name="Freeform 10"/>
          <p:cNvSpPr/>
          <p:nvPr/>
        </p:nvSpPr>
        <p:spPr>
          <a:xfrm>
            <a:off x="8500463" y="9179494"/>
            <a:ext cx="439228" cy="440483"/>
          </a:xfrm>
          <a:custGeom>
            <a:avLst/>
            <a:gdLst/>
            <a:ahLst/>
            <a:cxnLst/>
            <a:rect l="l" t="t" r="r" b="b"/>
            <a:pathLst>
              <a:path w="439228" h="440483">
                <a:moveTo>
                  <a:pt x="0" y="0"/>
                </a:moveTo>
                <a:lnTo>
                  <a:pt x="439228" y="0"/>
                </a:lnTo>
                <a:lnTo>
                  <a:pt x="439228" y="440483"/>
                </a:lnTo>
                <a:lnTo>
                  <a:pt x="0" y="44048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1" name="Group 11"/>
          <p:cNvGrpSpPr/>
          <p:nvPr/>
        </p:nvGrpSpPr>
        <p:grpSpPr>
          <a:xfrm rot="-10800000">
            <a:off x="-477907" y="5680413"/>
            <a:ext cx="8464020" cy="4917771"/>
            <a:chOff x="0" y="0"/>
            <a:chExt cx="786333" cy="45687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786333" cy="456876"/>
            </a:xfrm>
            <a:custGeom>
              <a:avLst/>
              <a:gdLst/>
              <a:ahLst/>
              <a:cxnLst/>
              <a:rect l="l" t="t" r="r" b="b"/>
              <a:pathLst>
                <a:path w="786333" h="456876">
                  <a:moveTo>
                    <a:pt x="86668" y="0"/>
                  </a:moveTo>
                  <a:lnTo>
                    <a:pt x="699665" y="0"/>
                  </a:lnTo>
                  <a:cubicBezTo>
                    <a:pt x="747531" y="0"/>
                    <a:pt x="786333" y="38802"/>
                    <a:pt x="786333" y="86668"/>
                  </a:cubicBezTo>
                  <a:lnTo>
                    <a:pt x="786333" y="370208"/>
                  </a:lnTo>
                  <a:cubicBezTo>
                    <a:pt x="786333" y="393194"/>
                    <a:pt x="777202" y="415238"/>
                    <a:pt x="760949" y="431491"/>
                  </a:cubicBezTo>
                  <a:cubicBezTo>
                    <a:pt x="744695" y="447745"/>
                    <a:pt x="722651" y="456876"/>
                    <a:pt x="699665" y="456876"/>
                  </a:cubicBezTo>
                  <a:lnTo>
                    <a:pt x="86668" y="456876"/>
                  </a:lnTo>
                  <a:cubicBezTo>
                    <a:pt x="63682" y="456876"/>
                    <a:pt x="41638" y="447745"/>
                    <a:pt x="25384" y="431491"/>
                  </a:cubicBezTo>
                  <a:cubicBezTo>
                    <a:pt x="9131" y="415238"/>
                    <a:pt x="0" y="393194"/>
                    <a:pt x="0" y="370208"/>
                  </a:cubicBezTo>
                  <a:lnTo>
                    <a:pt x="0" y="86668"/>
                  </a:lnTo>
                  <a:cubicBezTo>
                    <a:pt x="0" y="63682"/>
                    <a:pt x="9131" y="41638"/>
                    <a:pt x="25384" y="25384"/>
                  </a:cubicBezTo>
                  <a:cubicBezTo>
                    <a:pt x="41638" y="9131"/>
                    <a:pt x="63682" y="0"/>
                    <a:pt x="86668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786333" cy="485451"/>
            </a:xfrm>
            <a:prstGeom prst="rect">
              <a:avLst/>
            </a:prstGeom>
          </p:spPr>
          <p:txBody>
            <a:bodyPr lIns="48876" tIns="48876" rIns="48876" bIns="48876" rtlCol="0" anchor="ctr"/>
            <a:lstStyle/>
            <a:p>
              <a:pPr algn="ctr">
                <a:lnSpc>
                  <a:spcPts val="1885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-332918" y="3009843"/>
            <a:ext cx="3111914" cy="2999949"/>
            <a:chOff x="0" y="0"/>
            <a:chExt cx="785196" cy="756945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785196" cy="756945"/>
            </a:xfrm>
            <a:custGeom>
              <a:avLst/>
              <a:gdLst/>
              <a:ahLst/>
              <a:cxnLst/>
              <a:rect l="l" t="t" r="r" b="b"/>
              <a:pathLst>
                <a:path w="785196" h="756945">
                  <a:moveTo>
                    <a:pt x="392598" y="0"/>
                  </a:moveTo>
                  <a:lnTo>
                    <a:pt x="447872" y="42041"/>
                  </a:lnTo>
                  <a:lnTo>
                    <a:pt x="513917" y="18524"/>
                  </a:lnTo>
                  <a:lnTo>
                    <a:pt x="553010" y="74973"/>
                  </a:lnTo>
                  <a:lnTo>
                    <a:pt x="623361" y="72282"/>
                  </a:lnTo>
                  <a:lnTo>
                    <a:pt x="642446" y="137614"/>
                  </a:lnTo>
                  <a:lnTo>
                    <a:pt x="710216" y="156012"/>
                  </a:lnTo>
                  <a:lnTo>
                    <a:pt x="707425" y="223832"/>
                  </a:lnTo>
                  <a:lnTo>
                    <a:pt x="765981" y="261519"/>
                  </a:lnTo>
                  <a:lnTo>
                    <a:pt x="741586" y="325187"/>
                  </a:lnTo>
                  <a:lnTo>
                    <a:pt x="785196" y="378472"/>
                  </a:lnTo>
                  <a:lnTo>
                    <a:pt x="741586" y="431758"/>
                  </a:lnTo>
                  <a:lnTo>
                    <a:pt x="765981" y="495426"/>
                  </a:lnTo>
                  <a:lnTo>
                    <a:pt x="707425" y="533113"/>
                  </a:lnTo>
                  <a:lnTo>
                    <a:pt x="710216" y="600933"/>
                  </a:lnTo>
                  <a:lnTo>
                    <a:pt x="642446" y="619331"/>
                  </a:lnTo>
                  <a:lnTo>
                    <a:pt x="623361" y="684663"/>
                  </a:lnTo>
                  <a:lnTo>
                    <a:pt x="553010" y="681972"/>
                  </a:lnTo>
                  <a:lnTo>
                    <a:pt x="513917" y="738421"/>
                  </a:lnTo>
                  <a:lnTo>
                    <a:pt x="447872" y="714904"/>
                  </a:lnTo>
                  <a:lnTo>
                    <a:pt x="392598" y="756945"/>
                  </a:lnTo>
                  <a:lnTo>
                    <a:pt x="337324" y="714904"/>
                  </a:lnTo>
                  <a:lnTo>
                    <a:pt x="271279" y="738421"/>
                  </a:lnTo>
                  <a:lnTo>
                    <a:pt x="232186" y="681972"/>
                  </a:lnTo>
                  <a:lnTo>
                    <a:pt x="161835" y="684663"/>
                  </a:lnTo>
                  <a:lnTo>
                    <a:pt x="142750" y="619331"/>
                  </a:lnTo>
                  <a:lnTo>
                    <a:pt x="74980" y="600933"/>
                  </a:lnTo>
                  <a:lnTo>
                    <a:pt x="77771" y="533113"/>
                  </a:lnTo>
                  <a:lnTo>
                    <a:pt x="19215" y="495426"/>
                  </a:lnTo>
                  <a:lnTo>
                    <a:pt x="43610" y="431758"/>
                  </a:lnTo>
                  <a:lnTo>
                    <a:pt x="0" y="378472"/>
                  </a:lnTo>
                  <a:lnTo>
                    <a:pt x="43610" y="325187"/>
                  </a:lnTo>
                  <a:lnTo>
                    <a:pt x="19215" y="261519"/>
                  </a:lnTo>
                  <a:lnTo>
                    <a:pt x="77771" y="223832"/>
                  </a:lnTo>
                  <a:lnTo>
                    <a:pt x="74980" y="156012"/>
                  </a:lnTo>
                  <a:lnTo>
                    <a:pt x="142750" y="137614"/>
                  </a:lnTo>
                  <a:lnTo>
                    <a:pt x="161835" y="72282"/>
                  </a:lnTo>
                  <a:lnTo>
                    <a:pt x="232186" y="74973"/>
                  </a:lnTo>
                  <a:lnTo>
                    <a:pt x="271279" y="18524"/>
                  </a:lnTo>
                  <a:lnTo>
                    <a:pt x="337324" y="42041"/>
                  </a:lnTo>
                  <a:lnTo>
                    <a:pt x="392598" y="0"/>
                  </a:lnTo>
                  <a:close/>
                </a:path>
              </a:pathLst>
            </a:custGeom>
            <a:solidFill>
              <a:srgbClr val="990E2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85881" y="82791"/>
              <a:ext cx="613434" cy="5913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37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747920" y="9172920"/>
            <a:ext cx="3038583" cy="820824"/>
            <a:chOff x="0" y="0"/>
            <a:chExt cx="4051444" cy="1094432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4051444" cy="1094432"/>
            </a:xfrm>
            <a:custGeom>
              <a:avLst/>
              <a:gdLst/>
              <a:ahLst/>
              <a:cxnLst/>
              <a:rect l="l" t="t" r="r" b="b"/>
              <a:pathLst>
                <a:path w="4051444" h="1094432">
                  <a:moveTo>
                    <a:pt x="0" y="0"/>
                  </a:moveTo>
                  <a:lnTo>
                    <a:pt x="4051444" y="0"/>
                  </a:lnTo>
                  <a:lnTo>
                    <a:pt x="4051444" y="1094432"/>
                  </a:lnTo>
                  <a:lnTo>
                    <a:pt x="0" y="10944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t="-206" b="-206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276752" y="61120"/>
              <a:ext cx="2786547" cy="38326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490"/>
                </a:lnSpc>
              </a:pPr>
              <a:r>
                <a:rPr lang="es-US" sz="1600" u="sng" dirty="0">
                  <a:solidFill>
                    <a:srgbClr val="000000"/>
                  </a:solidFill>
                  <a:latin typeface="Kollektif"/>
                  <a:hlinkClick r:id="rId8" tooltip="https://studentaid.gov/help/info-needed"/>
                </a:rPr>
                <a:t>Información de FAFSA</a:t>
              </a:r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4271689" y="9192713"/>
            <a:ext cx="2965313" cy="801031"/>
            <a:chOff x="0" y="0"/>
            <a:chExt cx="3953751" cy="1068042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3953751" cy="1068042"/>
            </a:xfrm>
            <a:custGeom>
              <a:avLst/>
              <a:gdLst/>
              <a:ahLst/>
              <a:cxnLst/>
              <a:rect l="l" t="t" r="r" b="b"/>
              <a:pathLst>
                <a:path w="3953751" h="1068042">
                  <a:moveTo>
                    <a:pt x="0" y="0"/>
                  </a:moveTo>
                  <a:lnTo>
                    <a:pt x="3953751" y="0"/>
                  </a:lnTo>
                  <a:lnTo>
                    <a:pt x="3953751" y="1068042"/>
                  </a:lnTo>
                  <a:lnTo>
                    <a:pt x="0" y="10680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t="-206" b="-206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270079" y="68941"/>
              <a:ext cx="2719354" cy="3754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490"/>
                </a:lnSpc>
              </a:pPr>
              <a:r>
                <a:rPr lang="es-US" sz="1400" u="sng" dirty="0">
                  <a:solidFill>
                    <a:srgbClr val="000000"/>
                  </a:solidFill>
                  <a:latin typeface="Kollektif"/>
                  <a:hlinkClick r:id="rId9" tooltip="https://wsac.wa.gov/wasfa"/>
                </a:rPr>
                <a:t>Información de WASFA</a:t>
              </a:r>
            </a:p>
          </p:txBody>
        </p:sp>
      </p:grpSp>
      <p:sp>
        <p:nvSpPr>
          <p:cNvPr id="23" name="Freeform 23">
            <a:hlinkClick r:id="rId9" tooltip="https://wsac.wa.gov/wasfa"/>
          </p:cNvPr>
          <p:cNvSpPr/>
          <p:nvPr/>
        </p:nvSpPr>
        <p:spPr>
          <a:xfrm>
            <a:off x="4597621" y="6727342"/>
            <a:ext cx="2290148" cy="2280382"/>
          </a:xfrm>
          <a:custGeom>
            <a:avLst/>
            <a:gdLst/>
            <a:ahLst/>
            <a:cxnLst/>
            <a:rect l="l" t="t" r="r" b="b"/>
            <a:pathLst>
              <a:path w="2290148" h="2280382">
                <a:moveTo>
                  <a:pt x="0" y="0"/>
                </a:moveTo>
                <a:lnTo>
                  <a:pt x="2290149" y="0"/>
                </a:lnTo>
                <a:lnTo>
                  <a:pt x="2290149" y="2280382"/>
                </a:lnTo>
                <a:lnTo>
                  <a:pt x="0" y="2280382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4" name="TextBox 24"/>
          <p:cNvSpPr txBox="1"/>
          <p:nvPr/>
        </p:nvSpPr>
        <p:spPr>
          <a:xfrm>
            <a:off x="9391114" y="5512476"/>
            <a:ext cx="8538994" cy="93102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576"/>
              </a:lnSpc>
            </a:pPr>
            <a:r>
              <a:rPr lang="es-US" sz="3200" dirty="0">
                <a:solidFill>
                  <a:srgbClr val="000000"/>
                </a:solidFill>
                <a:latin typeface="League Spartan"/>
              </a:rPr>
              <a:t>¿QUÉ TIPO AYUDA </a:t>
            </a:r>
          </a:p>
          <a:p>
            <a:pPr>
              <a:lnSpc>
                <a:spcPts val="3576"/>
              </a:lnSpc>
            </a:pPr>
            <a:r>
              <a:rPr lang="es-US" sz="3200" dirty="0">
                <a:solidFill>
                  <a:srgbClr val="000000"/>
                </a:solidFill>
                <a:latin typeface="League Spartan"/>
              </a:rPr>
              <a:t>PUEDEN RECDEIBIR LOS ESTUDIANTES?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9243493" y="6546612"/>
            <a:ext cx="9476782" cy="4189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454"/>
              </a:lnSpc>
            </a:pPr>
            <a:r>
              <a:rPr lang="es-US" sz="2800" dirty="0">
                <a:solidFill>
                  <a:srgbClr val="000000"/>
                </a:solidFill>
                <a:latin typeface="Kollektif"/>
              </a:rPr>
              <a:t>Comenzar y completar tu solicitud FAFSA o WASFA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9243493" y="7286097"/>
            <a:ext cx="8890229" cy="4488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454"/>
              </a:lnSpc>
            </a:pPr>
            <a:r>
              <a:rPr lang="es-US" sz="3200" dirty="0">
                <a:solidFill>
                  <a:srgbClr val="000000"/>
                </a:solidFill>
                <a:latin typeface="Kollektif"/>
              </a:rPr>
              <a:t>Corregir una solicitud ya presentada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9243493" y="8025583"/>
            <a:ext cx="8640790" cy="8689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454"/>
              </a:lnSpc>
            </a:pPr>
            <a:r>
              <a:rPr lang="es-US" sz="2800" dirty="0">
                <a:solidFill>
                  <a:srgbClr val="000000"/>
                </a:solidFill>
                <a:latin typeface="Kollektif"/>
              </a:rPr>
              <a:t>¡Obtener las respuestas que necesitas sobre la ayuda financiera y tus próximos pasos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9243493" y="9124818"/>
            <a:ext cx="7979137" cy="8689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454"/>
              </a:lnSpc>
            </a:pPr>
            <a:r>
              <a:rPr lang="es-US" sz="2800" dirty="0">
                <a:solidFill>
                  <a:srgbClr val="000000"/>
                </a:solidFill>
                <a:latin typeface="Kollektif"/>
              </a:rPr>
              <a:t>Si tienes preguntas, consulta con el Consejero universitario y profesional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2390642" y="6142827"/>
            <a:ext cx="3203637" cy="3731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68"/>
              </a:lnSpc>
            </a:pPr>
            <a:r>
              <a:rPr lang="es-US" sz="3200" dirty="0">
                <a:solidFill>
                  <a:srgbClr val="000000"/>
                </a:solidFill>
                <a:latin typeface="League Spartan"/>
              </a:rPr>
              <a:t>RECURSOS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294408" y="3652209"/>
            <a:ext cx="1857262" cy="18633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36"/>
              </a:lnSpc>
            </a:pPr>
            <a:r>
              <a:rPr lang="en-US" sz="4436" dirty="0" err="1">
                <a:solidFill>
                  <a:srgbClr val="FFFFFF"/>
                </a:solidFill>
                <a:latin typeface="League Spartan"/>
              </a:rPr>
              <a:t>Clase</a:t>
            </a:r>
            <a:r>
              <a:rPr lang="en-US" sz="4436" dirty="0">
                <a:solidFill>
                  <a:srgbClr val="FFFFFF"/>
                </a:solidFill>
                <a:latin typeface="League Spartan"/>
              </a:rPr>
              <a:t> de</a:t>
            </a:r>
          </a:p>
          <a:p>
            <a:pPr algn="ctr">
              <a:lnSpc>
                <a:spcPts val="4836"/>
              </a:lnSpc>
            </a:pPr>
            <a:r>
              <a:rPr lang="en-US" sz="4436" dirty="0">
                <a:solidFill>
                  <a:srgbClr val="FFFFFF"/>
                </a:solidFill>
                <a:latin typeface="League Spartan"/>
              </a:rPr>
              <a:t>2024</a:t>
            </a:r>
          </a:p>
        </p:txBody>
      </p:sp>
      <p:sp>
        <p:nvSpPr>
          <p:cNvPr id="31" name="Freeform 31"/>
          <p:cNvSpPr/>
          <p:nvPr/>
        </p:nvSpPr>
        <p:spPr>
          <a:xfrm>
            <a:off x="876253" y="6727342"/>
            <a:ext cx="2275602" cy="2280382"/>
          </a:xfrm>
          <a:custGeom>
            <a:avLst/>
            <a:gdLst/>
            <a:ahLst/>
            <a:cxnLst/>
            <a:rect l="l" t="t" r="r" b="b"/>
            <a:pathLst>
              <a:path w="2275602" h="2280382">
                <a:moveTo>
                  <a:pt x="0" y="0"/>
                </a:moveTo>
                <a:lnTo>
                  <a:pt x="2275602" y="0"/>
                </a:lnTo>
                <a:lnTo>
                  <a:pt x="2275602" y="2280382"/>
                </a:lnTo>
                <a:lnTo>
                  <a:pt x="0" y="2280382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2" name="TextBox 32"/>
          <p:cNvSpPr txBox="1"/>
          <p:nvPr/>
        </p:nvSpPr>
        <p:spPr>
          <a:xfrm>
            <a:off x="3413643" y="2251541"/>
            <a:ext cx="3360613" cy="26161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133"/>
              </a:lnSpc>
            </a:pPr>
            <a:r>
              <a:rPr lang="es-US" sz="5400" dirty="0">
                <a:solidFill>
                  <a:srgbClr val="000000"/>
                </a:solidFill>
                <a:latin typeface="Kollektif"/>
              </a:rPr>
              <a:t>Escuela</a:t>
            </a:r>
          </a:p>
          <a:p>
            <a:pPr>
              <a:lnSpc>
                <a:spcPts val="5133"/>
              </a:lnSpc>
            </a:pPr>
            <a:r>
              <a:rPr lang="es-US" sz="5400" dirty="0">
                <a:solidFill>
                  <a:srgbClr val="000000"/>
                </a:solidFill>
                <a:latin typeface="Kollektif"/>
              </a:rPr>
              <a:t>Fecha </a:t>
            </a:r>
          </a:p>
          <a:p>
            <a:pPr>
              <a:lnSpc>
                <a:spcPts val="5133"/>
              </a:lnSpc>
            </a:pPr>
            <a:r>
              <a:rPr lang="es-US" sz="5400" dirty="0">
                <a:solidFill>
                  <a:srgbClr val="000000"/>
                </a:solidFill>
                <a:latin typeface="Kollektif"/>
              </a:rPr>
              <a:t>Hora</a:t>
            </a:r>
          </a:p>
          <a:p>
            <a:pPr>
              <a:lnSpc>
                <a:spcPts val="5133"/>
              </a:lnSpc>
            </a:pPr>
            <a:r>
              <a:rPr lang="es-US" sz="5400" dirty="0">
                <a:solidFill>
                  <a:srgbClr val="000000"/>
                </a:solidFill>
                <a:latin typeface="Kollektif"/>
              </a:rPr>
              <a:t>Ubicación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5287655" y="3009843"/>
            <a:ext cx="2325285" cy="13876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86"/>
              </a:lnSpc>
            </a:pPr>
            <a:r>
              <a:rPr lang="en-US" sz="3123">
                <a:solidFill>
                  <a:srgbClr val="000000"/>
                </a:solidFill>
                <a:latin typeface="Kollektif Bold"/>
              </a:rPr>
              <a:t>YOUR SCHOOL LOGO HERE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648506" y="402525"/>
            <a:ext cx="17485216" cy="29700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952"/>
              </a:lnSpc>
            </a:pPr>
            <a:r>
              <a:rPr lang="es-US" sz="7200" dirty="0">
                <a:solidFill>
                  <a:srgbClr val="000000"/>
                </a:solidFill>
                <a:latin typeface="League Spartan"/>
              </a:rPr>
              <a:t>TU </a:t>
            </a:r>
            <a:r>
              <a:rPr lang="es-US" sz="7200" dirty="0">
                <a:solidFill>
                  <a:srgbClr val="990E2E"/>
                </a:solidFill>
                <a:latin typeface="League Spartan"/>
              </a:rPr>
              <a:t>EVENTO DE AYUDA </a:t>
            </a:r>
            <a:r>
              <a:rPr lang="es-US" sz="7200" dirty="0">
                <a:latin typeface="League Spartan"/>
              </a:rPr>
              <a:t>FINANCIERA</a:t>
            </a:r>
          </a:p>
          <a:p>
            <a:pPr algn="ctr">
              <a:lnSpc>
                <a:spcPts val="11952"/>
              </a:lnSpc>
            </a:pPr>
            <a:r>
              <a:rPr lang="es-US" sz="7200" dirty="0">
                <a:solidFill>
                  <a:srgbClr val="990E2E"/>
                </a:solidFill>
                <a:latin typeface="League Spartan"/>
              </a:rPr>
              <a:t> </a:t>
            </a:r>
            <a:endParaRPr lang="es-US" sz="7200" dirty="0">
              <a:solidFill>
                <a:srgbClr val="000000"/>
              </a:solidFill>
              <a:latin typeface="League Spart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978E8B249AAA429871C0DD244D91A1" ma:contentTypeVersion="11" ma:contentTypeDescription="Create a new document." ma:contentTypeScope="" ma:versionID="493449560195469d7d6203a4bcb09dca">
  <xsd:schema xmlns:xsd="http://www.w3.org/2001/XMLSchema" xmlns:xs="http://www.w3.org/2001/XMLSchema" xmlns:p="http://schemas.microsoft.com/office/2006/metadata/properties" xmlns:ns2="072a65f4-951a-4ee0-9cd8-6dc6ac3ad57f" xmlns:ns3="f459f34f-f05a-432d-85b9-be529d924d92" targetNamespace="http://schemas.microsoft.com/office/2006/metadata/properties" ma:root="true" ma:fieldsID="a7863a39680fd1461fff86af8534a0ac" ns2:_="" ns3:_="">
    <xsd:import namespace="072a65f4-951a-4ee0-9cd8-6dc6ac3ad57f"/>
    <xsd:import namespace="f459f34f-f05a-432d-85b9-be529d924d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2a65f4-951a-4ee0-9cd8-6dc6ac3ad5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880263b6-bceb-410d-9545-c503f36e4c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59f34f-f05a-432d-85b9-be529d924d92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72a65f4-951a-4ee0-9cd8-6dc6ac3ad57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74A7935-4CD4-43AF-A6FB-BE7FB6EFC251}"/>
</file>

<file path=customXml/itemProps2.xml><?xml version="1.0" encoding="utf-8"?>
<ds:datastoreItem xmlns:ds="http://schemas.openxmlformats.org/officeDocument/2006/customXml" ds:itemID="{350145B5-73EE-4225-AFB8-E1E6FE3CA734}"/>
</file>

<file path=customXml/itemProps3.xml><?xml version="1.0" encoding="utf-8"?>
<ds:datastoreItem xmlns:ds="http://schemas.openxmlformats.org/officeDocument/2006/customXml" ds:itemID="{486D1F80-1CD6-44BA-9703-05914D3B102A}"/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71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Kollektif</vt:lpstr>
      <vt:lpstr>Arial</vt:lpstr>
      <vt:lpstr>Calibri</vt:lpstr>
      <vt:lpstr>League Spartan</vt:lpstr>
      <vt:lpstr>Kollektif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creator>Sandra Larios</dc:creator>
  <cp:lastModifiedBy>Sandra Larios</cp:lastModifiedBy>
  <cp:revision>2</cp:revision>
  <dcterms:created xsi:type="dcterms:W3CDTF">2006-08-16T00:00:00Z</dcterms:created>
  <dcterms:modified xsi:type="dcterms:W3CDTF">2024-05-07T21:02:18Z</dcterms:modified>
  <dc:identifier>DAGBd5rGek4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0x01010098978E8B249AAA429871C0DD244D91A1</vt:lpwstr>
  </property>
</Properties>
</file>