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8288000" cy="10287000"/>
  <p:notesSz cx="6858000" cy="9144000"/>
  <p:embeddedFontLst>
    <p:embeddedFont>
      <p:font typeface="Kollektif" panose="020B0604020202020204" charset="0"/>
      <p:regular r:id="rId4"/>
    </p:embeddedFont>
    <p:embeddedFont>
      <p:font typeface="Kollektif Bold" panose="020B0604020202020204" charset="0"/>
      <p:regular r:id="rId5"/>
    </p:embeddedFont>
    <p:embeddedFont>
      <p:font typeface="League Spartan" panose="020B0604020202020204" charset="0"/>
      <p:regular r:id="rId6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35" d="100"/>
          <a:sy n="35" d="100"/>
        </p:scale>
        <p:origin x="48" y="116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13" Type="http://schemas.openxmlformats.org/officeDocument/2006/relationships/customXml" Target="../customXml/item3.xml"/><Relationship Id="rId3" Type="http://schemas.openxmlformats.org/officeDocument/2006/relationships/notesMaster" Target="notesMasters/notesMaster1.xml"/><Relationship Id="rId7" Type="http://schemas.openxmlformats.org/officeDocument/2006/relationships/presProps" Target="presProps.xml"/><Relationship Id="rId12" Type="http://schemas.openxmlformats.org/officeDocument/2006/relationships/customXml" Target="../customXml/item2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11" Type="http://schemas.openxmlformats.org/officeDocument/2006/relationships/customXml" Target="../customXml/item1.xml"/><Relationship Id="rId5" Type="http://schemas.openxmlformats.org/officeDocument/2006/relationships/font" Target="fonts/font2.fntdata"/><Relationship Id="rId10" Type="http://schemas.openxmlformats.org/officeDocument/2006/relationships/tableStyles" Target="tableStyles.xml"/><Relationship Id="rId4" Type="http://schemas.openxmlformats.org/officeDocument/2006/relationships/font" Target="fonts/font1.fntdata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A2F509-035A-47F2-8D64-B63C22021813}" type="datetimeFigureOut">
              <a:rPr lang="en-US" smtClean="0"/>
              <a:t>5/7/2024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98EF29-10C5-4364-89EA-FF2A6DBBC9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091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A98EF29-10C5-4364-89EA-FF2A6DBBC9D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27387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sv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svg"/><Relationship Id="rId11" Type="http://schemas.openxmlformats.org/officeDocument/2006/relationships/image" Target="../media/image7.png"/><Relationship Id="rId5" Type="http://schemas.openxmlformats.org/officeDocument/2006/relationships/image" Target="../media/image3.png"/><Relationship Id="rId10" Type="http://schemas.openxmlformats.org/officeDocument/2006/relationships/hyperlink" Target="https://wsac.wa.gov/wasfa" TargetMode="External"/><Relationship Id="rId4" Type="http://schemas.openxmlformats.org/officeDocument/2006/relationships/image" Target="../media/image2.svg"/><Relationship Id="rId9" Type="http://schemas.openxmlformats.org/officeDocument/2006/relationships/hyperlink" Target="https://studentaid.gov/help/info-needed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7DDE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7012173" y="4509817"/>
            <a:ext cx="12629117" cy="8235229"/>
            <a:chOff x="0" y="0"/>
            <a:chExt cx="1172516" cy="764577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1172516" cy="764577"/>
            </a:xfrm>
            <a:custGeom>
              <a:avLst/>
              <a:gdLst/>
              <a:ahLst/>
              <a:cxnLst/>
              <a:rect l="l" t="t" r="r" b="b"/>
              <a:pathLst>
                <a:path w="1172516" h="764577">
                  <a:moveTo>
                    <a:pt x="586258" y="0"/>
                  </a:moveTo>
                  <a:cubicBezTo>
                    <a:pt x="262477" y="0"/>
                    <a:pt x="0" y="171156"/>
                    <a:pt x="0" y="382289"/>
                  </a:cubicBezTo>
                  <a:cubicBezTo>
                    <a:pt x="0" y="593421"/>
                    <a:pt x="262477" y="764577"/>
                    <a:pt x="586258" y="764577"/>
                  </a:cubicBezTo>
                  <a:cubicBezTo>
                    <a:pt x="910039" y="764577"/>
                    <a:pt x="1172516" y="593421"/>
                    <a:pt x="1172516" y="382289"/>
                  </a:cubicBezTo>
                  <a:cubicBezTo>
                    <a:pt x="1172516" y="171156"/>
                    <a:pt x="910039" y="0"/>
                    <a:pt x="586258" y="0"/>
                  </a:cubicBezTo>
                  <a:close/>
                </a:path>
              </a:pathLst>
            </a:custGeom>
            <a:solidFill>
              <a:srgbClr val="FFBD59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109923" y="43104"/>
              <a:ext cx="952669" cy="649794"/>
            </a:xfrm>
            <a:prstGeom prst="rect">
              <a:avLst/>
            </a:prstGeom>
          </p:spPr>
          <p:txBody>
            <a:bodyPr lIns="48876" tIns="48876" rIns="48876" bIns="48876" rtlCol="0" anchor="ctr"/>
            <a:lstStyle/>
            <a:p>
              <a:pPr algn="ctr">
                <a:lnSpc>
                  <a:spcPts val="1885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5" name="Freeform 5"/>
          <p:cNvSpPr/>
          <p:nvPr/>
        </p:nvSpPr>
        <p:spPr>
          <a:xfrm>
            <a:off x="8532895" y="6306435"/>
            <a:ext cx="439228" cy="439228"/>
          </a:xfrm>
          <a:custGeom>
            <a:avLst/>
            <a:gdLst/>
            <a:ahLst/>
            <a:cxnLst/>
            <a:rect l="l" t="t" r="r" b="b"/>
            <a:pathLst>
              <a:path w="439228" h="439228">
                <a:moveTo>
                  <a:pt x="0" y="0"/>
                </a:moveTo>
                <a:lnTo>
                  <a:pt x="439228" y="0"/>
                </a:lnTo>
                <a:lnTo>
                  <a:pt x="439228" y="439228"/>
                </a:lnTo>
                <a:lnTo>
                  <a:pt x="0" y="439228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6" name="Freeform 6"/>
          <p:cNvSpPr/>
          <p:nvPr/>
        </p:nvSpPr>
        <p:spPr>
          <a:xfrm>
            <a:off x="8482538" y="7464955"/>
            <a:ext cx="439228" cy="439228"/>
          </a:xfrm>
          <a:custGeom>
            <a:avLst/>
            <a:gdLst/>
            <a:ahLst/>
            <a:cxnLst/>
            <a:rect l="l" t="t" r="r" b="b"/>
            <a:pathLst>
              <a:path w="439228" h="439228">
                <a:moveTo>
                  <a:pt x="0" y="0"/>
                </a:moveTo>
                <a:lnTo>
                  <a:pt x="439228" y="0"/>
                </a:lnTo>
                <a:lnTo>
                  <a:pt x="439228" y="439228"/>
                </a:lnTo>
                <a:lnTo>
                  <a:pt x="0" y="439228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7" name="Freeform 7"/>
          <p:cNvSpPr/>
          <p:nvPr/>
        </p:nvSpPr>
        <p:spPr>
          <a:xfrm>
            <a:off x="8511205" y="8135245"/>
            <a:ext cx="439228" cy="439228"/>
          </a:xfrm>
          <a:custGeom>
            <a:avLst/>
            <a:gdLst/>
            <a:ahLst/>
            <a:cxnLst/>
            <a:rect l="l" t="t" r="r" b="b"/>
            <a:pathLst>
              <a:path w="439228" h="439228">
                <a:moveTo>
                  <a:pt x="0" y="0"/>
                </a:moveTo>
                <a:lnTo>
                  <a:pt x="439228" y="0"/>
                </a:lnTo>
                <a:lnTo>
                  <a:pt x="439228" y="439228"/>
                </a:lnTo>
                <a:lnTo>
                  <a:pt x="0" y="439228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grpSp>
        <p:nvGrpSpPr>
          <p:cNvPr id="8" name="Group 8"/>
          <p:cNvGrpSpPr>
            <a:grpSpLocks noChangeAspect="1"/>
          </p:cNvGrpSpPr>
          <p:nvPr/>
        </p:nvGrpSpPr>
        <p:grpSpPr>
          <a:xfrm>
            <a:off x="14422384" y="1735955"/>
            <a:ext cx="4055827" cy="4055811"/>
            <a:chOff x="0" y="0"/>
            <a:chExt cx="6350000" cy="6349975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6350000" cy="6349974"/>
            </a:xfrm>
            <a:custGeom>
              <a:avLst/>
              <a:gdLst/>
              <a:ahLst/>
              <a:cxnLst/>
              <a:rect l="l" t="t" r="r" b="b"/>
              <a:pathLst>
                <a:path w="6350000" h="6349974">
                  <a:moveTo>
                    <a:pt x="6350000" y="3175025"/>
                  </a:moveTo>
                  <a:cubicBezTo>
                    <a:pt x="6350000" y="4928451"/>
                    <a:pt x="4928476" y="6349974"/>
                    <a:pt x="3175000" y="6349974"/>
                  </a:cubicBezTo>
                  <a:cubicBezTo>
                    <a:pt x="1421498" y="6349974"/>
                    <a:pt x="0" y="4928451"/>
                    <a:pt x="0" y="3175025"/>
                  </a:cubicBezTo>
                  <a:cubicBezTo>
                    <a:pt x="0" y="1421511"/>
                    <a:pt x="1421498" y="0"/>
                    <a:pt x="3175000" y="0"/>
                  </a:cubicBezTo>
                  <a:cubicBezTo>
                    <a:pt x="4928501" y="0"/>
                    <a:pt x="6350000" y="1421511"/>
                    <a:pt x="6350000" y="3175025"/>
                  </a:cubicBezTo>
                  <a:close/>
                </a:path>
              </a:pathLst>
            </a:custGeom>
            <a:solidFill>
              <a:srgbClr val="FFFFFF"/>
            </a:solidFill>
            <a:ln w="12700">
              <a:solidFill>
                <a:srgbClr val="000000"/>
              </a:solidFill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" name="Freeform 10"/>
          <p:cNvSpPr/>
          <p:nvPr/>
        </p:nvSpPr>
        <p:spPr>
          <a:xfrm>
            <a:off x="8499841" y="9076541"/>
            <a:ext cx="439228" cy="440483"/>
          </a:xfrm>
          <a:custGeom>
            <a:avLst/>
            <a:gdLst/>
            <a:ahLst/>
            <a:cxnLst/>
            <a:rect l="l" t="t" r="r" b="b"/>
            <a:pathLst>
              <a:path w="439228" h="440483">
                <a:moveTo>
                  <a:pt x="0" y="0"/>
                </a:moveTo>
                <a:lnTo>
                  <a:pt x="439228" y="0"/>
                </a:lnTo>
                <a:lnTo>
                  <a:pt x="439228" y="440483"/>
                </a:lnTo>
                <a:lnTo>
                  <a:pt x="0" y="440483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grpSp>
        <p:nvGrpSpPr>
          <p:cNvPr id="11" name="Group 11"/>
          <p:cNvGrpSpPr/>
          <p:nvPr/>
        </p:nvGrpSpPr>
        <p:grpSpPr>
          <a:xfrm rot="-10800000">
            <a:off x="-477907" y="5680413"/>
            <a:ext cx="8464020" cy="4917771"/>
            <a:chOff x="0" y="0"/>
            <a:chExt cx="786333" cy="456876"/>
          </a:xfrm>
        </p:grpSpPr>
        <p:sp>
          <p:nvSpPr>
            <p:cNvPr id="12" name="Freeform 12"/>
            <p:cNvSpPr/>
            <p:nvPr/>
          </p:nvSpPr>
          <p:spPr>
            <a:xfrm>
              <a:off x="0" y="0"/>
              <a:ext cx="786333" cy="456876"/>
            </a:xfrm>
            <a:custGeom>
              <a:avLst/>
              <a:gdLst/>
              <a:ahLst/>
              <a:cxnLst/>
              <a:rect l="l" t="t" r="r" b="b"/>
              <a:pathLst>
                <a:path w="786333" h="456876">
                  <a:moveTo>
                    <a:pt x="86668" y="0"/>
                  </a:moveTo>
                  <a:lnTo>
                    <a:pt x="699665" y="0"/>
                  </a:lnTo>
                  <a:cubicBezTo>
                    <a:pt x="747531" y="0"/>
                    <a:pt x="786333" y="38802"/>
                    <a:pt x="786333" y="86668"/>
                  </a:cubicBezTo>
                  <a:lnTo>
                    <a:pt x="786333" y="370208"/>
                  </a:lnTo>
                  <a:cubicBezTo>
                    <a:pt x="786333" y="393194"/>
                    <a:pt x="777202" y="415238"/>
                    <a:pt x="760949" y="431491"/>
                  </a:cubicBezTo>
                  <a:cubicBezTo>
                    <a:pt x="744695" y="447745"/>
                    <a:pt x="722651" y="456876"/>
                    <a:pt x="699665" y="456876"/>
                  </a:cubicBezTo>
                  <a:lnTo>
                    <a:pt x="86668" y="456876"/>
                  </a:lnTo>
                  <a:cubicBezTo>
                    <a:pt x="63682" y="456876"/>
                    <a:pt x="41638" y="447745"/>
                    <a:pt x="25384" y="431491"/>
                  </a:cubicBezTo>
                  <a:cubicBezTo>
                    <a:pt x="9131" y="415238"/>
                    <a:pt x="0" y="393194"/>
                    <a:pt x="0" y="370208"/>
                  </a:cubicBezTo>
                  <a:lnTo>
                    <a:pt x="0" y="86668"/>
                  </a:lnTo>
                  <a:cubicBezTo>
                    <a:pt x="0" y="63682"/>
                    <a:pt x="9131" y="41638"/>
                    <a:pt x="25384" y="25384"/>
                  </a:cubicBezTo>
                  <a:cubicBezTo>
                    <a:pt x="41638" y="9131"/>
                    <a:pt x="63682" y="0"/>
                    <a:pt x="86668" y="0"/>
                  </a:cubicBez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13" name="TextBox 13"/>
            <p:cNvSpPr txBox="1"/>
            <p:nvPr/>
          </p:nvSpPr>
          <p:spPr>
            <a:xfrm>
              <a:off x="0" y="-28575"/>
              <a:ext cx="786333" cy="485451"/>
            </a:xfrm>
            <a:prstGeom prst="rect">
              <a:avLst/>
            </a:prstGeom>
          </p:spPr>
          <p:txBody>
            <a:bodyPr lIns="48876" tIns="48876" rIns="48876" bIns="48876" rtlCol="0" anchor="ctr"/>
            <a:lstStyle/>
            <a:p>
              <a:pPr algn="ctr">
                <a:lnSpc>
                  <a:spcPts val="1885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14" name="Group 14"/>
          <p:cNvGrpSpPr/>
          <p:nvPr/>
        </p:nvGrpSpPr>
        <p:grpSpPr>
          <a:xfrm>
            <a:off x="-332918" y="3009843"/>
            <a:ext cx="3111914" cy="2999949"/>
            <a:chOff x="0" y="0"/>
            <a:chExt cx="785196" cy="756945"/>
          </a:xfrm>
        </p:grpSpPr>
        <p:sp>
          <p:nvSpPr>
            <p:cNvPr id="15" name="Freeform 15"/>
            <p:cNvSpPr/>
            <p:nvPr/>
          </p:nvSpPr>
          <p:spPr>
            <a:xfrm>
              <a:off x="0" y="0"/>
              <a:ext cx="785196" cy="756945"/>
            </a:xfrm>
            <a:custGeom>
              <a:avLst/>
              <a:gdLst/>
              <a:ahLst/>
              <a:cxnLst/>
              <a:rect l="l" t="t" r="r" b="b"/>
              <a:pathLst>
                <a:path w="785196" h="756945">
                  <a:moveTo>
                    <a:pt x="392598" y="0"/>
                  </a:moveTo>
                  <a:lnTo>
                    <a:pt x="447872" y="42041"/>
                  </a:lnTo>
                  <a:lnTo>
                    <a:pt x="513917" y="18524"/>
                  </a:lnTo>
                  <a:lnTo>
                    <a:pt x="553010" y="74973"/>
                  </a:lnTo>
                  <a:lnTo>
                    <a:pt x="623361" y="72282"/>
                  </a:lnTo>
                  <a:lnTo>
                    <a:pt x="642446" y="137614"/>
                  </a:lnTo>
                  <a:lnTo>
                    <a:pt x="710216" y="156012"/>
                  </a:lnTo>
                  <a:lnTo>
                    <a:pt x="707425" y="223832"/>
                  </a:lnTo>
                  <a:lnTo>
                    <a:pt x="765981" y="261519"/>
                  </a:lnTo>
                  <a:lnTo>
                    <a:pt x="741586" y="325187"/>
                  </a:lnTo>
                  <a:lnTo>
                    <a:pt x="785196" y="378472"/>
                  </a:lnTo>
                  <a:lnTo>
                    <a:pt x="741586" y="431758"/>
                  </a:lnTo>
                  <a:lnTo>
                    <a:pt x="765981" y="495426"/>
                  </a:lnTo>
                  <a:lnTo>
                    <a:pt x="707425" y="533113"/>
                  </a:lnTo>
                  <a:lnTo>
                    <a:pt x="710216" y="600933"/>
                  </a:lnTo>
                  <a:lnTo>
                    <a:pt x="642446" y="619331"/>
                  </a:lnTo>
                  <a:lnTo>
                    <a:pt x="623361" y="684663"/>
                  </a:lnTo>
                  <a:lnTo>
                    <a:pt x="553010" y="681972"/>
                  </a:lnTo>
                  <a:lnTo>
                    <a:pt x="513917" y="738421"/>
                  </a:lnTo>
                  <a:lnTo>
                    <a:pt x="447872" y="714904"/>
                  </a:lnTo>
                  <a:lnTo>
                    <a:pt x="392598" y="756945"/>
                  </a:lnTo>
                  <a:lnTo>
                    <a:pt x="337324" y="714904"/>
                  </a:lnTo>
                  <a:lnTo>
                    <a:pt x="271279" y="738421"/>
                  </a:lnTo>
                  <a:lnTo>
                    <a:pt x="232186" y="681972"/>
                  </a:lnTo>
                  <a:lnTo>
                    <a:pt x="161835" y="684663"/>
                  </a:lnTo>
                  <a:lnTo>
                    <a:pt x="142750" y="619331"/>
                  </a:lnTo>
                  <a:lnTo>
                    <a:pt x="74980" y="600933"/>
                  </a:lnTo>
                  <a:lnTo>
                    <a:pt x="77771" y="533113"/>
                  </a:lnTo>
                  <a:lnTo>
                    <a:pt x="19215" y="495426"/>
                  </a:lnTo>
                  <a:lnTo>
                    <a:pt x="43610" y="431758"/>
                  </a:lnTo>
                  <a:lnTo>
                    <a:pt x="0" y="378472"/>
                  </a:lnTo>
                  <a:lnTo>
                    <a:pt x="43610" y="325187"/>
                  </a:lnTo>
                  <a:lnTo>
                    <a:pt x="19215" y="261519"/>
                  </a:lnTo>
                  <a:lnTo>
                    <a:pt x="77771" y="223832"/>
                  </a:lnTo>
                  <a:lnTo>
                    <a:pt x="74980" y="156012"/>
                  </a:lnTo>
                  <a:lnTo>
                    <a:pt x="142750" y="137614"/>
                  </a:lnTo>
                  <a:lnTo>
                    <a:pt x="161835" y="72282"/>
                  </a:lnTo>
                  <a:lnTo>
                    <a:pt x="232186" y="74973"/>
                  </a:lnTo>
                  <a:lnTo>
                    <a:pt x="271279" y="18524"/>
                  </a:lnTo>
                  <a:lnTo>
                    <a:pt x="337324" y="42041"/>
                  </a:lnTo>
                  <a:lnTo>
                    <a:pt x="392598" y="0"/>
                  </a:lnTo>
                  <a:close/>
                </a:path>
              </a:pathLst>
            </a:custGeom>
            <a:solidFill>
              <a:srgbClr val="990E2E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TextBox 16"/>
            <p:cNvSpPr txBox="1"/>
            <p:nvPr/>
          </p:nvSpPr>
          <p:spPr>
            <a:xfrm>
              <a:off x="85881" y="82791"/>
              <a:ext cx="613434" cy="59136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37"/>
                </a:lnSpc>
              </a:pPr>
              <a:endParaRPr/>
            </a:p>
          </p:txBody>
        </p:sp>
      </p:grpSp>
      <p:grpSp>
        <p:nvGrpSpPr>
          <p:cNvPr id="17" name="Group 17"/>
          <p:cNvGrpSpPr/>
          <p:nvPr/>
        </p:nvGrpSpPr>
        <p:grpSpPr>
          <a:xfrm>
            <a:off x="747920" y="9172920"/>
            <a:ext cx="3038583" cy="820824"/>
            <a:chOff x="0" y="0"/>
            <a:chExt cx="4051444" cy="1094432"/>
          </a:xfrm>
        </p:grpSpPr>
        <p:sp>
          <p:nvSpPr>
            <p:cNvPr id="18" name="Freeform 18"/>
            <p:cNvSpPr/>
            <p:nvPr/>
          </p:nvSpPr>
          <p:spPr>
            <a:xfrm>
              <a:off x="0" y="0"/>
              <a:ext cx="4051444" cy="1094432"/>
            </a:xfrm>
            <a:custGeom>
              <a:avLst/>
              <a:gdLst/>
              <a:ahLst/>
              <a:cxnLst/>
              <a:rect l="l" t="t" r="r" b="b"/>
              <a:pathLst>
                <a:path w="4051444" h="1094432">
                  <a:moveTo>
                    <a:pt x="0" y="0"/>
                  </a:moveTo>
                  <a:lnTo>
                    <a:pt x="4051444" y="0"/>
                  </a:lnTo>
                  <a:lnTo>
                    <a:pt x="4051444" y="1094432"/>
                  </a:lnTo>
                  <a:lnTo>
                    <a:pt x="0" y="109443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7">
                <a:extLst>
                  <a:ext uri="{96DAC541-7B7A-43D3-8B79-37D633B846F1}">
                    <asvg:svgBlip xmlns:asvg="http://schemas.microsoft.com/office/drawing/2016/SVG/main" r:embed="rId8"/>
                  </a:ext>
                </a:extLst>
              </a:blip>
              <a:stretch>
                <a:fillRect t="-206" b="-206"/>
              </a:stretch>
            </a:blipFill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TextBox 19"/>
            <p:cNvSpPr txBox="1"/>
            <p:nvPr/>
          </p:nvSpPr>
          <p:spPr>
            <a:xfrm>
              <a:off x="276752" y="61120"/>
              <a:ext cx="2786547" cy="390705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>
                <a:lnSpc>
                  <a:spcPts val="2490"/>
                </a:lnSpc>
              </a:pPr>
              <a:r>
                <a:rPr lang="ru-RU" sz="1600" b="1" u="sng" dirty="0">
                  <a:solidFill>
                    <a:srgbClr val="000000"/>
                  </a:solidFill>
                  <a:latin typeface="Kollektif"/>
                  <a:hlinkClick r:id="rId9" tooltip="https://studentaid.gov/help/info-needed"/>
                </a:rPr>
                <a:t>Информация о FAFSA</a:t>
              </a:r>
            </a:p>
          </p:txBody>
        </p:sp>
      </p:grpSp>
      <p:grpSp>
        <p:nvGrpSpPr>
          <p:cNvPr id="20" name="Group 20"/>
          <p:cNvGrpSpPr/>
          <p:nvPr/>
        </p:nvGrpSpPr>
        <p:grpSpPr>
          <a:xfrm>
            <a:off x="4271689" y="9192713"/>
            <a:ext cx="2965313" cy="801031"/>
            <a:chOff x="0" y="0"/>
            <a:chExt cx="3953751" cy="1068042"/>
          </a:xfrm>
        </p:grpSpPr>
        <p:sp>
          <p:nvSpPr>
            <p:cNvPr id="21" name="Freeform 21"/>
            <p:cNvSpPr/>
            <p:nvPr/>
          </p:nvSpPr>
          <p:spPr>
            <a:xfrm>
              <a:off x="0" y="0"/>
              <a:ext cx="3953751" cy="1068042"/>
            </a:xfrm>
            <a:custGeom>
              <a:avLst/>
              <a:gdLst/>
              <a:ahLst/>
              <a:cxnLst/>
              <a:rect l="l" t="t" r="r" b="b"/>
              <a:pathLst>
                <a:path w="3953751" h="1068042">
                  <a:moveTo>
                    <a:pt x="0" y="0"/>
                  </a:moveTo>
                  <a:lnTo>
                    <a:pt x="3953751" y="0"/>
                  </a:lnTo>
                  <a:lnTo>
                    <a:pt x="3953751" y="1068042"/>
                  </a:lnTo>
                  <a:lnTo>
                    <a:pt x="0" y="106804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7">
                <a:extLst>
                  <a:ext uri="{96DAC541-7B7A-43D3-8B79-37D633B846F1}">
                    <asvg:svgBlip xmlns:asvg="http://schemas.microsoft.com/office/drawing/2016/SVG/main" r:embed="rId8"/>
                  </a:ext>
                </a:extLst>
              </a:blip>
              <a:stretch>
                <a:fillRect t="-206" b="-206"/>
              </a:stretch>
            </a:blipFill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TextBox 22"/>
            <p:cNvSpPr txBox="1"/>
            <p:nvPr/>
          </p:nvSpPr>
          <p:spPr>
            <a:xfrm>
              <a:off x="270079" y="68941"/>
              <a:ext cx="2719354" cy="381986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>
                <a:lnSpc>
                  <a:spcPts val="2490"/>
                </a:lnSpc>
              </a:pPr>
              <a:r>
                <a:rPr lang="ru-RU" sz="1400" b="1" u="sng" dirty="0">
                  <a:solidFill>
                    <a:srgbClr val="000000"/>
                  </a:solidFill>
                  <a:latin typeface="Kollektif"/>
                  <a:hlinkClick r:id="rId9" tooltip="https://studentaid.gov/help/info-needed"/>
                </a:rPr>
                <a:t>Информация о </a:t>
              </a:r>
              <a:r>
                <a:rPr lang="en-US" sz="1400" b="1" u="sng" dirty="0">
                  <a:solidFill>
                    <a:srgbClr val="000000"/>
                  </a:solidFill>
                  <a:latin typeface="Kollektif"/>
                  <a:hlinkClick r:id="rId9" tooltip="https://studentaid.gov/help/info-needed"/>
                </a:rPr>
                <a:t>WASFA</a:t>
              </a:r>
              <a:endParaRPr lang="ru-RU" sz="1400" b="1" u="sng" dirty="0">
                <a:solidFill>
                  <a:srgbClr val="000000"/>
                </a:solidFill>
                <a:latin typeface="Kollektif"/>
                <a:hlinkClick r:id="rId9" tooltip="https://studentaid.gov/help/info-needed"/>
              </a:endParaRPr>
            </a:p>
          </p:txBody>
        </p:sp>
      </p:grpSp>
      <p:sp>
        <p:nvSpPr>
          <p:cNvPr id="23" name="Freeform 23">
            <a:hlinkClick r:id="rId10" tooltip="https://wsac.wa.gov/wasfa"/>
          </p:cNvPr>
          <p:cNvSpPr/>
          <p:nvPr/>
        </p:nvSpPr>
        <p:spPr>
          <a:xfrm>
            <a:off x="4597621" y="6727342"/>
            <a:ext cx="2290148" cy="2280382"/>
          </a:xfrm>
          <a:custGeom>
            <a:avLst/>
            <a:gdLst/>
            <a:ahLst/>
            <a:cxnLst/>
            <a:rect l="l" t="t" r="r" b="b"/>
            <a:pathLst>
              <a:path w="2290148" h="2280382">
                <a:moveTo>
                  <a:pt x="0" y="0"/>
                </a:moveTo>
                <a:lnTo>
                  <a:pt x="2290149" y="0"/>
                </a:lnTo>
                <a:lnTo>
                  <a:pt x="2290149" y="2280382"/>
                </a:lnTo>
                <a:lnTo>
                  <a:pt x="0" y="2280382"/>
                </a:lnTo>
                <a:lnTo>
                  <a:pt x="0" y="0"/>
                </a:lnTo>
                <a:close/>
              </a:path>
            </a:pathLst>
          </a:custGeom>
          <a:blipFill>
            <a:blip r:embed="rId11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24" name="TextBox 24"/>
          <p:cNvSpPr txBox="1"/>
          <p:nvPr/>
        </p:nvSpPr>
        <p:spPr>
          <a:xfrm>
            <a:off x="10202007" y="5074173"/>
            <a:ext cx="5037642" cy="92333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3576"/>
              </a:lnSpc>
            </a:pPr>
            <a:r>
              <a:rPr lang="ru-RU" sz="3200" b="1" dirty="0">
                <a:solidFill>
                  <a:srgbClr val="000000"/>
                </a:solidFill>
              </a:rPr>
              <a:t>КАКУЮ ПОМОЩЬ МОГУТ  </a:t>
            </a:r>
          </a:p>
          <a:p>
            <a:pPr>
              <a:lnSpc>
                <a:spcPts val="3576"/>
              </a:lnSpc>
            </a:pPr>
            <a:r>
              <a:rPr lang="ru-RU" sz="3200" b="1" dirty="0">
                <a:solidFill>
                  <a:srgbClr val="000000"/>
                </a:solidFill>
              </a:rPr>
              <a:t>ПОЛУЧИТЬ УЧАЩИЕСЯ?</a:t>
            </a:r>
          </a:p>
        </p:txBody>
      </p:sp>
      <p:sp>
        <p:nvSpPr>
          <p:cNvPr id="25" name="TextBox 25"/>
          <p:cNvSpPr txBox="1"/>
          <p:nvPr/>
        </p:nvSpPr>
        <p:spPr>
          <a:xfrm>
            <a:off x="9280546" y="6188994"/>
            <a:ext cx="9476782" cy="110799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r>
              <a:rPr lang="ru-RU" sz="2400" dirty="0">
                <a:solidFill>
                  <a:srgbClr val="000000"/>
                </a:solidFill>
              </a:rPr>
              <a:t>Помощь с заполнением бесплатного заявления на получение федеральной студенческой помощи (FAFSA) или заявления на получение финансовой помощи штата Вашингтон (WASFA)</a:t>
            </a:r>
          </a:p>
        </p:txBody>
      </p:sp>
      <p:sp>
        <p:nvSpPr>
          <p:cNvPr id="26" name="TextBox 26"/>
          <p:cNvSpPr txBox="1"/>
          <p:nvPr/>
        </p:nvSpPr>
        <p:spPr>
          <a:xfrm>
            <a:off x="9225568" y="7445903"/>
            <a:ext cx="8890229" cy="4314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3454"/>
              </a:lnSpc>
            </a:pPr>
            <a:r>
              <a:rPr lang="ru-RU" sz="2800" dirty="0">
                <a:solidFill>
                  <a:srgbClr val="000000"/>
                </a:solidFill>
              </a:rPr>
              <a:t>Внесение исправлений в уже поданное заявление</a:t>
            </a:r>
          </a:p>
        </p:txBody>
      </p:sp>
      <p:sp>
        <p:nvSpPr>
          <p:cNvPr id="27" name="TextBox 27"/>
          <p:cNvSpPr txBox="1"/>
          <p:nvPr/>
        </p:nvSpPr>
        <p:spPr>
          <a:xfrm>
            <a:off x="9230630" y="8018697"/>
            <a:ext cx="8640790" cy="86177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r>
              <a:rPr lang="ru-RU" sz="2800" dirty="0">
                <a:solidFill>
                  <a:srgbClr val="000000"/>
                </a:solidFill>
              </a:rPr>
              <a:t>Ответы на вопросы о финансовой помощи и ваших дальнейших действиях!</a:t>
            </a:r>
          </a:p>
        </p:txBody>
      </p:sp>
      <p:sp>
        <p:nvSpPr>
          <p:cNvPr id="28" name="TextBox 28"/>
          <p:cNvSpPr txBox="1"/>
          <p:nvPr/>
        </p:nvSpPr>
        <p:spPr>
          <a:xfrm>
            <a:off x="9242871" y="9021865"/>
            <a:ext cx="7979137" cy="86177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r>
              <a:rPr lang="ru-RU" sz="2800" dirty="0">
                <a:solidFill>
                  <a:srgbClr val="000000"/>
                </a:solidFill>
              </a:rPr>
              <a:t>С вопросами обращайтесь к консультанту по вопросам обучения в колледже и карьеры.</a:t>
            </a:r>
          </a:p>
        </p:txBody>
      </p:sp>
      <p:sp>
        <p:nvSpPr>
          <p:cNvPr id="29" name="TextBox 29"/>
          <p:cNvSpPr txBox="1"/>
          <p:nvPr/>
        </p:nvSpPr>
        <p:spPr>
          <a:xfrm>
            <a:off x="2390642" y="6142827"/>
            <a:ext cx="3203637" cy="45012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392"/>
              </a:lnSpc>
            </a:pPr>
            <a:r>
              <a:rPr lang="ru-RU" sz="3200" b="1" dirty="0">
                <a:solidFill>
                  <a:srgbClr val="000000"/>
                </a:solidFill>
                <a:latin typeface="League Spartan"/>
              </a:rPr>
              <a:t>РЕСУРСЫ</a:t>
            </a:r>
            <a:endParaRPr lang="en-US" sz="2875" dirty="0">
              <a:solidFill>
                <a:srgbClr val="000000"/>
              </a:solidFill>
              <a:latin typeface="League Spartan"/>
            </a:endParaRPr>
          </a:p>
        </p:txBody>
      </p:sp>
      <p:sp>
        <p:nvSpPr>
          <p:cNvPr id="30" name="TextBox 30"/>
          <p:cNvSpPr txBox="1"/>
          <p:nvPr/>
        </p:nvSpPr>
        <p:spPr>
          <a:xfrm>
            <a:off x="294408" y="3652209"/>
            <a:ext cx="1857262" cy="214276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466"/>
              </a:lnSpc>
            </a:pPr>
            <a:r>
              <a:rPr lang="ru-RU" sz="4800" b="1" dirty="0">
                <a:solidFill>
                  <a:srgbClr val="FFFFFF"/>
                </a:solidFill>
                <a:latin typeface="+mj-lt"/>
              </a:rPr>
              <a:t>Выпуск </a:t>
            </a:r>
            <a:r>
              <a:rPr lang="ru-RU" sz="6000" b="1" dirty="0">
                <a:solidFill>
                  <a:srgbClr val="FFFFFF"/>
                </a:solidFill>
                <a:latin typeface="+mj-lt"/>
              </a:rPr>
              <a:t>2024</a:t>
            </a:r>
            <a:endParaRPr lang="ru-RU" sz="4800" b="1" dirty="0">
              <a:solidFill>
                <a:srgbClr val="FFFFFF"/>
              </a:solidFill>
              <a:latin typeface="+mj-lt"/>
            </a:endParaRPr>
          </a:p>
        </p:txBody>
      </p:sp>
      <p:sp>
        <p:nvSpPr>
          <p:cNvPr id="31" name="Freeform 31"/>
          <p:cNvSpPr/>
          <p:nvPr/>
        </p:nvSpPr>
        <p:spPr>
          <a:xfrm>
            <a:off x="876253" y="6727342"/>
            <a:ext cx="2275602" cy="2280382"/>
          </a:xfrm>
          <a:custGeom>
            <a:avLst/>
            <a:gdLst/>
            <a:ahLst/>
            <a:cxnLst/>
            <a:rect l="l" t="t" r="r" b="b"/>
            <a:pathLst>
              <a:path w="2275602" h="2280382">
                <a:moveTo>
                  <a:pt x="0" y="0"/>
                </a:moveTo>
                <a:lnTo>
                  <a:pt x="2275602" y="0"/>
                </a:lnTo>
                <a:lnTo>
                  <a:pt x="2275602" y="2280382"/>
                </a:lnTo>
                <a:lnTo>
                  <a:pt x="0" y="2280382"/>
                </a:lnTo>
                <a:lnTo>
                  <a:pt x="0" y="0"/>
                </a:lnTo>
                <a:close/>
              </a:path>
            </a:pathLst>
          </a:custGeom>
          <a:blipFill>
            <a:blip r:embed="rId12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32" name="TextBox 32"/>
          <p:cNvSpPr txBox="1"/>
          <p:nvPr/>
        </p:nvSpPr>
        <p:spPr>
          <a:xfrm>
            <a:off x="3413643" y="2251541"/>
            <a:ext cx="3360613" cy="328429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5133"/>
              </a:lnSpc>
            </a:pPr>
            <a:r>
              <a:rPr lang="ru-RU" sz="5400" b="1" dirty="0">
                <a:solidFill>
                  <a:srgbClr val="000000"/>
                </a:solidFill>
                <a:latin typeface="Kollektif"/>
              </a:rPr>
              <a:t>Название школы:</a:t>
            </a:r>
          </a:p>
          <a:p>
            <a:pPr>
              <a:lnSpc>
                <a:spcPts val="5133"/>
              </a:lnSpc>
            </a:pPr>
            <a:r>
              <a:rPr lang="ru-RU" sz="5400" b="1" dirty="0">
                <a:solidFill>
                  <a:srgbClr val="000000"/>
                </a:solidFill>
                <a:latin typeface="Kollektif"/>
              </a:rPr>
              <a:t>Дата: </a:t>
            </a:r>
          </a:p>
          <a:p>
            <a:pPr>
              <a:lnSpc>
                <a:spcPts val="5133"/>
              </a:lnSpc>
            </a:pPr>
            <a:r>
              <a:rPr lang="ru-RU" sz="5400" b="1" dirty="0">
                <a:solidFill>
                  <a:srgbClr val="000000"/>
                </a:solidFill>
                <a:latin typeface="Kollektif"/>
              </a:rPr>
              <a:t>Время:</a:t>
            </a:r>
          </a:p>
          <a:p>
            <a:pPr>
              <a:lnSpc>
                <a:spcPts val="5133"/>
              </a:lnSpc>
            </a:pPr>
            <a:r>
              <a:rPr lang="ru-RU" sz="5400" b="1" dirty="0">
                <a:solidFill>
                  <a:srgbClr val="000000"/>
                </a:solidFill>
                <a:latin typeface="Kollektif"/>
              </a:rPr>
              <a:t>Место:</a:t>
            </a:r>
          </a:p>
        </p:txBody>
      </p:sp>
      <p:sp>
        <p:nvSpPr>
          <p:cNvPr id="33" name="TextBox 33"/>
          <p:cNvSpPr txBox="1"/>
          <p:nvPr/>
        </p:nvSpPr>
        <p:spPr>
          <a:xfrm>
            <a:off x="15287655" y="3009843"/>
            <a:ext cx="2325285" cy="138768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686"/>
              </a:lnSpc>
            </a:pPr>
            <a:r>
              <a:rPr lang="en-US" sz="3123">
                <a:solidFill>
                  <a:srgbClr val="000000"/>
                </a:solidFill>
                <a:latin typeface="Kollektif Bold"/>
              </a:rPr>
              <a:t>YOUR SCHOOL LOGO HERE</a:t>
            </a:r>
          </a:p>
        </p:txBody>
      </p:sp>
      <p:sp>
        <p:nvSpPr>
          <p:cNvPr id="34" name="TextBox 34"/>
          <p:cNvSpPr txBox="1"/>
          <p:nvPr/>
        </p:nvSpPr>
        <p:spPr>
          <a:xfrm>
            <a:off x="460011" y="254622"/>
            <a:ext cx="17381313" cy="184665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ru-RU" sz="6000" b="1" dirty="0">
                <a:solidFill>
                  <a:srgbClr val="000000"/>
                </a:solidFill>
                <a:latin typeface="+mj-lt"/>
              </a:rPr>
              <a:t>ВАШЕ МЕРОПРИЯТИЕ, ПОСВЯЩЕННОЕ ВОПРОСАМ</a:t>
            </a:r>
            <a:endParaRPr lang="en-US" sz="6000" b="1" dirty="0">
              <a:solidFill>
                <a:srgbClr val="000000"/>
              </a:solidFill>
              <a:latin typeface="+mj-lt"/>
            </a:endParaRPr>
          </a:p>
          <a:p>
            <a:pPr algn="ctr"/>
            <a:r>
              <a:rPr lang="ru-RU" sz="6000" b="1" dirty="0">
                <a:solidFill>
                  <a:srgbClr val="990E2E"/>
                </a:solidFill>
                <a:latin typeface="+mj-lt"/>
              </a:rPr>
              <a:t>ПРЕДОСТАВЛЕНИЯ ФИНАНСОВОЙ ПОМОЩИ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8978E8B249AAA429871C0DD244D91A1" ma:contentTypeVersion="11" ma:contentTypeDescription="Create a new document." ma:contentTypeScope="" ma:versionID="493449560195469d7d6203a4bcb09dca">
  <xsd:schema xmlns:xsd="http://www.w3.org/2001/XMLSchema" xmlns:xs="http://www.w3.org/2001/XMLSchema" xmlns:p="http://schemas.microsoft.com/office/2006/metadata/properties" xmlns:ns2="072a65f4-951a-4ee0-9cd8-6dc6ac3ad57f" xmlns:ns3="f459f34f-f05a-432d-85b9-be529d924d92" targetNamespace="http://schemas.microsoft.com/office/2006/metadata/properties" ma:root="true" ma:fieldsID="a7863a39680fd1461fff86af8534a0ac" ns2:_="" ns3:_="">
    <xsd:import namespace="072a65f4-951a-4ee0-9cd8-6dc6ac3ad57f"/>
    <xsd:import namespace="f459f34f-f05a-432d-85b9-be529d924d9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72a65f4-951a-4ee0-9cd8-6dc6ac3ad57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Image Tags" ma:readOnly="false" ma:fieldId="{5cf76f15-5ced-4ddc-b409-7134ff3c332f}" ma:taxonomyMulti="true" ma:sspId="880263b6-bceb-410d-9545-c503f36e4c9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17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8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459f34f-f05a-432d-85b9-be529d924d92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72a65f4-951a-4ee0-9cd8-6dc6ac3ad57f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495B142F-3FE7-4A99-A4D3-6C03D8C30E24}"/>
</file>

<file path=customXml/itemProps2.xml><?xml version="1.0" encoding="utf-8"?>
<ds:datastoreItem xmlns:ds="http://schemas.openxmlformats.org/officeDocument/2006/customXml" ds:itemID="{16E925A6-64CD-4CE1-8D07-1F4C944FA3FC}"/>
</file>

<file path=customXml/itemProps3.xml><?xml version="1.0" encoding="utf-8"?>
<ds:datastoreItem xmlns:ds="http://schemas.openxmlformats.org/officeDocument/2006/customXml" ds:itemID="{0D712A1C-0D02-416F-BEB5-630A5A64064C}"/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91</Words>
  <Application>Microsoft Office PowerPoint</Application>
  <PresentationFormat>Custom</PresentationFormat>
  <Paragraphs>18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Kollektif</vt:lpstr>
      <vt:lpstr>Arial</vt:lpstr>
      <vt:lpstr>Calibri</vt:lpstr>
      <vt:lpstr>League Spartan</vt:lpstr>
      <vt:lpstr>Kollektif Bold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</dc:title>
  <dc:creator>Sandra Larios</dc:creator>
  <cp:lastModifiedBy>Sandra Larios</cp:lastModifiedBy>
  <cp:revision>2</cp:revision>
  <dcterms:created xsi:type="dcterms:W3CDTF">2006-08-16T00:00:00Z</dcterms:created>
  <dcterms:modified xsi:type="dcterms:W3CDTF">2024-05-07T21:20:38Z</dcterms:modified>
  <dc:identifier>DAGBd5rGek4</dc:identifie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0x01010098978E8B249AAA429871C0DD244D91A1</vt:lpwstr>
  </property>
</Properties>
</file>