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772400" cy="100584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80" d="100"/>
          <a:sy n="80" d="100"/>
        </p:scale>
        <p:origin x="174" y="-12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customXml" Target="../customXml/item1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sac.wa.gov/wasfa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6.sv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4.svg"/><Relationship Id="rId4" Type="http://schemas.openxmlformats.org/officeDocument/2006/relationships/hyperlink" Target="https://wsac.wa.gov/wasfa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4914791" y="2118222"/>
            <a:ext cx="3386162" cy="3386148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461854" y="5029200"/>
            <a:ext cx="7257475" cy="6733039"/>
            <a:chOff x="0" y="0"/>
            <a:chExt cx="896818" cy="8320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96818" cy="832013"/>
            </a:xfrm>
            <a:custGeom>
              <a:avLst/>
              <a:gdLst/>
              <a:ahLst/>
              <a:cxnLst/>
              <a:rect l="l" t="t" r="r" b="b"/>
              <a:pathLst>
                <a:path w="896818" h="832013">
                  <a:moveTo>
                    <a:pt x="448409" y="0"/>
                  </a:moveTo>
                  <a:cubicBezTo>
                    <a:pt x="200760" y="0"/>
                    <a:pt x="0" y="186252"/>
                    <a:pt x="0" y="416006"/>
                  </a:cubicBezTo>
                  <a:cubicBezTo>
                    <a:pt x="0" y="645760"/>
                    <a:pt x="200760" y="832013"/>
                    <a:pt x="448409" y="832013"/>
                  </a:cubicBezTo>
                  <a:cubicBezTo>
                    <a:pt x="696059" y="832013"/>
                    <a:pt x="896818" y="645760"/>
                    <a:pt x="896818" y="416006"/>
                  </a:cubicBezTo>
                  <a:cubicBezTo>
                    <a:pt x="896818" y="186252"/>
                    <a:pt x="696059" y="0"/>
                    <a:pt x="448409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84077" y="49426"/>
              <a:ext cx="728665" cy="70458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2903470" y="6437761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6"/>
                </a:lnTo>
                <a:lnTo>
                  <a:pt x="0" y="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2903470" y="7146455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Freeform 9"/>
          <p:cNvSpPr/>
          <p:nvPr/>
        </p:nvSpPr>
        <p:spPr>
          <a:xfrm>
            <a:off x="2903470" y="7950874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2903470" y="8845808"/>
            <a:ext cx="376817" cy="377893"/>
          </a:xfrm>
          <a:custGeom>
            <a:avLst/>
            <a:gdLst/>
            <a:ahLst/>
            <a:cxnLst/>
            <a:rect l="l" t="t" r="r" b="b"/>
            <a:pathLst>
              <a:path w="376817" h="377893">
                <a:moveTo>
                  <a:pt x="0" y="0"/>
                </a:moveTo>
                <a:lnTo>
                  <a:pt x="376817" y="0"/>
                </a:lnTo>
                <a:lnTo>
                  <a:pt x="376817" y="377893"/>
                </a:lnTo>
                <a:lnTo>
                  <a:pt x="0" y="3778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5400000">
            <a:off x="-1582546" y="6218993"/>
            <a:ext cx="5288867" cy="2909282"/>
            <a:chOff x="0" y="0"/>
            <a:chExt cx="759445" cy="4177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35616" y="0"/>
                  </a:moveTo>
                  <a:lnTo>
                    <a:pt x="623828" y="0"/>
                  </a:lnTo>
                  <a:cubicBezTo>
                    <a:pt x="698727" y="0"/>
                    <a:pt x="759445" y="60717"/>
                    <a:pt x="759445" y="135616"/>
                  </a:cubicBezTo>
                  <a:lnTo>
                    <a:pt x="759445" y="282137"/>
                  </a:lnTo>
                  <a:cubicBezTo>
                    <a:pt x="759445" y="357035"/>
                    <a:pt x="698727" y="417753"/>
                    <a:pt x="623828" y="417753"/>
                  </a:cubicBezTo>
                  <a:lnTo>
                    <a:pt x="135616" y="417753"/>
                  </a:lnTo>
                  <a:cubicBezTo>
                    <a:pt x="60717" y="417753"/>
                    <a:pt x="0" y="357035"/>
                    <a:pt x="0" y="282137"/>
                  </a:cubicBezTo>
                  <a:lnTo>
                    <a:pt x="0" y="135616"/>
                  </a:lnTo>
                  <a:cubicBezTo>
                    <a:pt x="0" y="60717"/>
                    <a:pt x="60717" y="0"/>
                    <a:pt x="13561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82758" y="7280783"/>
            <a:ext cx="1899732" cy="513182"/>
            <a:chOff x="0" y="0"/>
            <a:chExt cx="2532976" cy="68424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3027" y="6067"/>
              <a:ext cx="1742157" cy="2956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Thông Tin FAFSA 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2758" y="9479179"/>
            <a:ext cx="1899732" cy="513182"/>
            <a:chOff x="0" y="0"/>
            <a:chExt cx="2532976" cy="68424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73027" y="6067"/>
              <a:ext cx="1742157" cy="29597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030"/>
                </a:lnSpc>
              </a:pPr>
              <a:r>
                <a:rPr lang="en-US" sz="900" b="1" u="sng" dirty="0">
                  <a:solidFill>
                    <a:srgbClr val="000000"/>
                  </a:solidFill>
                  <a:latin typeface="Kollektif"/>
                </a:rPr>
                <a:t>Thông Tin WASFA</a:t>
              </a:r>
            </a:p>
          </p:txBody>
        </p:sp>
      </p:grpSp>
      <p:sp>
        <p:nvSpPr>
          <p:cNvPr id="20" name="Freeform 20">
            <a:hlinkClick r:id="rId8" tooltip="https://wsac.wa.gov/wasfa"/>
          </p:cNvPr>
          <p:cNvSpPr/>
          <p:nvPr/>
        </p:nvSpPr>
        <p:spPr>
          <a:xfrm>
            <a:off x="451080" y="7859421"/>
            <a:ext cx="1563088" cy="1556422"/>
          </a:xfrm>
          <a:custGeom>
            <a:avLst/>
            <a:gdLst/>
            <a:ahLst/>
            <a:cxnLst/>
            <a:rect l="l" t="t" r="r" b="b"/>
            <a:pathLst>
              <a:path w="1563088" h="1556422">
                <a:moveTo>
                  <a:pt x="0" y="0"/>
                </a:moveTo>
                <a:lnTo>
                  <a:pt x="1563088" y="0"/>
                </a:lnTo>
                <a:lnTo>
                  <a:pt x="1563088" y="1556422"/>
                </a:lnTo>
                <a:lnTo>
                  <a:pt x="0" y="155642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1" name="Group 21"/>
          <p:cNvGrpSpPr/>
          <p:nvPr/>
        </p:nvGrpSpPr>
        <p:grpSpPr>
          <a:xfrm>
            <a:off x="2083330" y="4392059"/>
            <a:ext cx="1449533" cy="1397379"/>
            <a:chOff x="0" y="0"/>
            <a:chExt cx="785196" cy="75694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5881" y="54216"/>
              <a:ext cx="613434" cy="6199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0" y="321297"/>
            <a:ext cx="7540407" cy="9541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78"/>
              </a:lnSpc>
            </a:pPr>
            <a:r>
              <a:rPr lang="en-US" sz="4800" dirty="0">
                <a:solidFill>
                  <a:srgbClr val="000000"/>
                </a:solidFill>
                <a:latin typeface="League Spartan"/>
              </a:rPr>
              <a:t>SỰ KIỆN HỖ TRỢ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0" y="1226283"/>
            <a:ext cx="7540408" cy="9771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80"/>
              </a:lnSpc>
            </a:pPr>
            <a:r>
              <a:rPr lang="en-US" sz="4800" dirty="0">
                <a:solidFill>
                  <a:srgbClr val="990E2E"/>
                </a:solidFill>
                <a:latin typeface="League Spartan"/>
              </a:rPr>
              <a:t>TÀI CHÍNH CỦA BẠN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51080" y="2491199"/>
            <a:ext cx="3435120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Trường Trung Học</a:t>
            </a:r>
          </a:p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Ngày </a:t>
            </a:r>
          </a:p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Thời gian</a:t>
            </a:r>
          </a:p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Địa điểm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412868" y="5601727"/>
            <a:ext cx="3884911" cy="59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44"/>
              </a:lnSpc>
            </a:pPr>
            <a:r>
              <a:rPr lang="vi-VN" sz="1986" b="1" dirty="0">
                <a:solidFill>
                  <a:srgbClr val="000000"/>
                </a:solidFill>
                <a:latin typeface="League Spartan"/>
              </a:rPr>
              <a:t>HỌC SINH CÓ THỂ NHẬN ĐƯỢC LOẠI HỖ TRỢ NÀO?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436409" y="6347187"/>
            <a:ext cx="4335991" cy="5911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vi-VN" sz="1600" dirty="0">
                <a:solidFill>
                  <a:srgbClr val="000000"/>
                </a:solidFill>
                <a:latin typeface="Kollektif"/>
              </a:rPr>
              <a:t>Bắt đầu và hoàn thành Đơn Đăng Ký FAFSA hoặc WASFA của bạn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436409" y="7090349"/>
            <a:ext cx="4508727" cy="3957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1800" dirty="0">
                <a:solidFill>
                  <a:srgbClr val="000000"/>
                </a:solidFill>
              </a:rPr>
              <a:t>Chỉnh sửa đơn đăng ký đã nộp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436409" y="7914576"/>
            <a:ext cx="4794813" cy="604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vi-VN" dirty="0">
                <a:solidFill>
                  <a:srgbClr val="000000"/>
                </a:solidFill>
                <a:latin typeface="Kollektif"/>
              </a:rPr>
              <a:t>Nhận câu trả lời mà bạn cần về hỗ trợ tài chính và các bước tiếp theo của bạn!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436409" y="8744612"/>
            <a:ext cx="4661452" cy="5977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n-US" dirty="0" err="1">
                <a:solidFill>
                  <a:srgbClr val="000000"/>
                </a:solidFill>
                <a:latin typeface="Kollektif"/>
              </a:rPr>
              <a:t>Nếu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bạn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có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thắc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mắc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hãy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gặp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Cố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Viên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về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Đại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Học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&amp;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Nghề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Nghiệp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bạn</a:t>
            </a:r>
            <a:endParaRPr lang="en-US" dirty="0">
              <a:solidFill>
                <a:srgbClr val="000000"/>
              </a:solidFill>
              <a:latin typeface="Kollektif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430924" y="5281452"/>
            <a:ext cx="1577739" cy="24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4"/>
              </a:lnSpc>
            </a:pPr>
            <a:r>
              <a:rPr lang="en-US" sz="1100" dirty="0">
                <a:solidFill>
                  <a:srgbClr val="000000"/>
                </a:solidFill>
                <a:latin typeface="League Spartan"/>
              </a:rPr>
              <a:t>NGUỒN THÔNG TIN </a:t>
            </a:r>
          </a:p>
        </p:txBody>
      </p:sp>
      <p:sp>
        <p:nvSpPr>
          <p:cNvPr id="33" name="Freeform 33"/>
          <p:cNvSpPr/>
          <p:nvPr/>
        </p:nvSpPr>
        <p:spPr>
          <a:xfrm>
            <a:off x="451080" y="5581412"/>
            <a:ext cx="1557583" cy="1560855"/>
          </a:xfrm>
          <a:custGeom>
            <a:avLst/>
            <a:gdLst/>
            <a:ahLst/>
            <a:cxnLst/>
            <a:rect l="l" t="t" r="r" b="b"/>
            <a:pathLst>
              <a:path w="1557583" h="1560855">
                <a:moveTo>
                  <a:pt x="0" y="0"/>
                </a:moveTo>
                <a:lnTo>
                  <a:pt x="1557583" y="0"/>
                </a:lnTo>
                <a:lnTo>
                  <a:pt x="1557583" y="1560855"/>
                </a:lnTo>
                <a:lnTo>
                  <a:pt x="0" y="1560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5771423" y="3274020"/>
            <a:ext cx="1672898" cy="103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96242" y="4763581"/>
            <a:ext cx="837830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86"/>
              </a:lnSpc>
            </a:pPr>
            <a:r>
              <a:rPr lang="en-US" dirty="0" err="1">
                <a:solidFill>
                  <a:srgbClr val="FFFFFF"/>
                </a:solidFill>
                <a:latin typeface="League Spartan"/>
              </a:rPr>
              <a:t>Lớp</a:t>
            </a:r>
            <a:r>
              <a:rPr lang="en-US" dirty="0">
                <a:solidFill>
                  <a:srgbClr val="FFFFFF"/>
                </a:solidFill>
                <a:latin typeface="League Spartan"/>
              </a:rPr>
              <a:t> 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4914791" y="2386461"/>
            <a:ext cx="3386162" cy="3386148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461854" y="5029200"/>
            <a:ext cx="7257475" cy="6733039"/>
            <a:chOff x="0" y="0"/>
            <a:chExt cx="896818" cy="8320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96818" cy="832013"/>
            </a:xfrm>
            <a:custGeom>
              <a:avLst/>
              <a:gdLst/>
              <a:ahLst/>
              <a:cxnLst/>
              <a:rect l="l" t="t" r="r" b="b"/>
              <a:pathLst>
                <a:path w="896818" h="832013">
                  <a:moveTo>
                    <a:pt x="448409" y="0"/>
                  </a:moveTo>
                  <a:cubicBezTo>
                    <a:pt x="200760" y="0"/>
                    <a:pt x="0" y="186252"/>
                    <a:pt x="0" y="416006"/>
                  </a:cubicBezTo>
                  <a:cubicBezTo>
                    <a:pt x="0" y="645760"/>
                    <a:pt x="200760" y="832013"/>
                    <a:pt x="448409" y="832013"/>
                  </a:cubicBezTo>
                  <a:cubicBezTo>
                    <a:pt x="696059" y="832013"/>
                    <a:pt x="896818" y="645760"/>
                    <a:pt x="896818" y="416006"/>
                  </a:cubicBezTo>
                  <a:cubicBezTo>
                    <a:pt x="896818" y="186252"/>
                    <a:pt x="696059" y="0"/>
                    <a:pt x="448409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84077" y="49426"/>
              <a:ext cx="728665" cy="70458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5400000">
            <a:off x="-1424640" y="6218993"/>
            <a:ext cx="5288867" cy="2909282"/>
            <a:chOff x="0" y="0"/>
            <a:chExt cx="759445" cy="4177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35616" y="0"/>
                  </a:moveTo>
                  <a:lnTo>
                    <a:pt x="623828" y="0"/>
                  </a:lnTo>
                  <a:cubicBezTo>
                    <a:pt x="698727" y="0"/>
                    <a:pt x="759445" y="60717"/>
                    <a:pt x="759445" y="135616"/>
                  </a:cubicBezTo>
                  <a:lnTo>
                    <a:pt x="759445" y="282137"/>
                  </a:lnTo>
                  <a:cubicBezTo>
                    <a:pt x="759445" y="357035"/>
                    <a:pt x="698727" y="417753"/>
                    <a:pt x="623828" y="417753"/>
                  </a:cubicBezTo>
                  <a:lnTo>
                    <a:pt x="135616" y="417753"/>
                  </a:lnTo>
                  <a:cubicBezTo>
                    <a:pt x="60717" y="417753"/>
                    <a:pt x="0" y="357035"/>
                    <a:pt x="0" y="282137"/>
                  </a:cubicBezTo>
                  <a:lnTo>
                    <a:pt x="0" y="135616"/>
                  </a:lnTo>
                  <a:cubicBezTo>
                    <a:pt x="0" y="60717"/>
                    <a:pt x="60717" y="0"/>
                    <a:pt x="13561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82758" y="7280783"/>
            <a:ext cx="1899732" cy="513182"/>
            <a:chOff x="0" y="0"/>
            <a:chExt cx="2532976" cy="68424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3027" y="6067"/>
              <a:ext cx="1742157" cy="2956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Thông Tin FAFSA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2758" y="9479179"/>
            <a:ext cx="1899732" cy="513182"/>
            <a:chOff x="0" y="0"/>
            <a:chExt cx="2532976" cy="68424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73027" y="6067"/>
              <a:ext cx="1742157" cy="6337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900" u="sng" dirty="0">
                  <a:solidFill>
                    <a:srgbClr val="000000"/>
                  </a:solidFill>
                  <a:latin typeface="Kollektif"/>
                </a:rPr>
                <a:t>Thông Tin WASFA</a:t>
              </a:r>
            </a:p>
            <a:p>
              <a:pPr algn="l">
                <a:lnSpc>
                  <a:spcPts val="2030"/>
                </a:lnSpc>
              </a:pPr>
              <a:r>
                <a:rPr lang="en-US" sz="900" u="sng" dirty="0">
                  <a:solidFill>
                    <a:srgbClr val="000000"/>
                  </a:solidFill>
                  <a:latin typeface="Kollektif"/>
                </a:rPr>
                <a:t>  </a:t>
              </a:r>
            </a:p>
          </p:txBody>
        </p:sp>
      </p:grpSp>
      <p:sp>
        <p:nvSpPr>
          <p:cNvPr id="20" name="Freeform 20">
            <a:hlinkClick r:id="rId4" tooltip="https://wsac.wa.gov/wasfa"/>
          </p:cNvPr>
          <p:cNvSpPr/>
          <p:nvPr/>
        </p:nvSpPr>
        <p:spPr>
          <a:xfrm>
            <a:off x="451080" y="7859421"/>
            <a:ext cx="1563088" cy="1556422"/>
          </a:xfrm>
          <a:custGeom>
            <a:avLst/>
            <a:gdLst/>
            <a:ahLst/>
            <a:cxnLst/>
            <a:rect l="l" t="t" r="r" b="b"/>
            <a:pathLst>
              <a:path w="1563088" h="1556422">
                <a:moveTo>
                  <a:pt x="0" y="0"/>
                </a:moveTo>
                <a:lnTo>
                  <a:pt x="1563088" y="0"/>
                </a:lnTo>
                <a:lnTo>
                  <a:pt x="1563088" y="1556422"/>
                </a:lnTo>
                <a:lnTo>
                  <a:pt x="0" y="155642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1" name="Group 21"/>
          <p:cNvGrpSpPr/>
          <p:nvPr/>
        </p:nvGrpSpPr>
        <p:grpSpPr>
          <a:xfrm>
            <a:off x="451080" y="1162591"/>
            <a:ext cx="1269548" cy="1223870"/>
            <a:chOff x="0" y="0"/>
            <a:chExt cx="785196" cy="75694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5881" y="54216"/>
              <a:ext cx="613434" cy="6199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230006" y="349872"/>
            <a:ext cx="7312389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4400" b="1" dirty="0">
                <a:solidFill>
                  <a:srgbClr val="000000"/>
                </a:solidFill>
              </a:rPr>
              <a:t>GẶP KHÓ KHĂN VỀ FAFSA?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012040" y="1022548"/>
            <a:ext cx="5357850" cy="16619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3600" b="1" dirty="0">
                <a:solidFill>
                  <a:srgbClr val="990E2E"/>
                </a:solidFill>
              </a:rPr>
              <a:t>HÃY THAM GIA SỰ KIỆN HỖ TRỢ TÀI CHÍNH CỦA CHÚNG TÔI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51080" y="2805561"/>
            <a:ext cx="3607079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Trường Trung Học</a:t>
            </a:r>
          </a:p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Ngày </a:t>
            </a:r>
          </a:p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Thời gian</a:t>
            </a:r>
          </a:p>
          <a:p>
            <a:pPr algn="l">
              <a:lnSpc>
                <a:spcPts val="3433"/>
              </a:lnSpc>
            </a:pPr>
            <a:r>
              <a:rPr lang="vi-VN" sz="3178" dirty="0">
                <a:solidFill>
                  <a:srgbClr val="000000"/>
                </a:solidFill>
                <a:latin typeface="Kollektif"/>
              </a:rPr>
              <a:t>Địa điểm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30924" y="5281452"/>
            <a:ext cx="1577739" cy="24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4"/>
              </a:lnSpc>
            </a:pPr>
            <a:r>
              <a:rPr lang="en-US" sz="1200" dirty="0">
                <a:solidFill>
                  <a:srgbClr val="000000"/>
                </a:solidFill>
                <a:latin typeface="League Spartan"/>
              </a:rPr>
              <a:t>NGUỒN THÔNG TIN </a:t>
            </a:r>
          </a:p>
        </p:txBody>
      </p:sp>
      <p:sp>
        <p:nvSpPr>
          <p:cNvPr id="33" name="Freeform 33"/>
          <p:cNvSpPr/>
          <p:nvPr/>
        </p:nvSpPr>
        <p:spPr>
          <a:xfrm>
            <a:off x="451080" y="5581412"/>
            <a:ext cx="1557583" cy="1560855"/>
          </a:xfrm>
          <a:custGeom>
            <a:avLst/>
            <a:gdLst/>
            <a:ahLst/>
            <a:cxnLst/>
            <a:rect l="l" t="t" r="r" b="b"/>
            <a:pathLst>
              <a:path w="1557583" h="1560855">
                <a:moveTo>
                  <a:pt x="0" y="0"/>
                </a:moveTo>
                <a:lnTo>
                  <a:pt x="1557583" y="0"/>
                </a:lnTo>
                <a:lnTo>
                  <a:pt x="1557583" y="1560855"/>
                </a:lnTo>
                <a:lnTo>
                  <a:pt x="0" y="156085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5771423" y="3484340"/>
            <a:ext cx="1672898" cy="103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79700" y="1495807"/>
            <a:ext cx="802554" cy="6001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6"/>
              </a:lnSpc>
            </a:pPr>
            <a:r>
              <a:rPr lang="en-US" sz="1600" dirty="0" err="1">
                <a:solidFill>
                  <a:srgbClr val="FFFFFF"/>
                </a:solidFill>
                <a:latin typeface="League Spartan"/>
              </a:rPr>
              <a:t>Lớp</a:t>
            </a:r>
            <a:r>
              <a:rPr lang="en-US" sz="1600" dirty="0">
                <a:solidFill>
                  <a:srgbClr val="FFFFFF"/>
                </a:solidFill>
                <a:latin typeface="League Spartan"/>
              </a:rPr>
              <a:t> 2024</a:t>
            </a:r>
          </a:p>
        </p:txBody>
      </p:sp>
      <p:sp>
        <p:nvSpPr>
          <p:cNvPr id="49" name="Freeform 7">
            <a:extLst>
              <a:ext uri="{FF2B5EF4-FFF2-40B4-BE49-F238E27FC236}">
                <a16:creationId xmlns:a16="http://schemas.microsoft.com/office/drawing/2014/main" id="{AEA6D06B-1559-C226-B8F8-2972D91E0EEC}"/>
              </a:ext>
            </a:extLst>
          </p:cNvPr>
          <p:cNvSpPr/>
          <p:nvPr/>
        </p:nvSpPr>
        <p:spPr>
          <a:xfrm>
            <a:off x="2903470" y="6437761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6"/>
                </a:lnTo>
                <a:lnTo>
                  <a:pt x="0" y="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0" name="Freeform 8">
            <a:extLst>
              <a:ext uri="{FF2B5EF4-FFF2-40B4-BE49-F238E27FC236}">
                <a16:creationId xmlns:a16="http://schemas.microsoft.com/office/drawing/2014/main" id="{2F9393CD-DF5C-FFC7-8357-CF6CCF6FE71C}"/>
              </a:ext>
            </a:extLst>
          </p:cNvPr>
          <p:cNvSpPr/>
          <p:nvPr/>
        </p:nvSpPr>
        <p:spPr>
          <a:xfrm>
            <a:off x="2903470" y="7146455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51" name="Freeform 9">
            <a:extLst>
              <a:ext uri="{FF2B5EF4-FFF2-40B4-BE49-F238E27FC236}">
                <a16:creationId xmlns:a16="http://schemas.microsoft.com/office/drawing/2014/main" id="{C6B6C85B-BE1C-11AF-B731-F498919C5B06}"/>
              </a:ext>
            </a:extLst>
          </p:cNvPr>
          <p:cNvSpPr/>
          <p:nvPr/>
        </p:nvSpPr>
        <p:spPr>
          <a:xfrm>
            <a:off x="2903470" y="7950874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2" name="Freeform 10">
            <a:extLst>
              <a:ext uri="{FF2B5EF4-FFF2-40B4-BE49-F238E27FC236}">
                <a16:creationId xmlns:a16="http://schemas.microsoft.com/office/drawing/2014/main" id="{73D023BD-3C54-40BB-B874-35799CFCE62C}"/>
              </a:ext>
            </a:extLst>
          </p:cNvPr>
          <p:cNvSpPr/>
          <p:nvPr/>
        </p:nvSpPr>
        <p:spPr>
          <a:xfrm>
            <a:off x="2903470" y="8845808"/>
            <a:ext cx="376817" cy="377893"/>
          </a:xfrm>
          <a:custGeom>
            <a:avLst/>
            <a:gdLst/>
            <a:ahLst/>
            <a:cxnLst/>
            <a:rect l="l" t="t" r="r" b="b"/>
            <a:pathLst>
              <a:path w="376817" h="377893">
                <a:moveTo>
                  <a:pt x="0" y="0"/>
                </a:moveTo>
                <a:lnTo>
                  <a:pt x="376817" y="0"/>
                </a:lnTo>
                <a:lnTo>
                  <a:pt x="376817" y="377893"/>
                </a:lnTo>
                <a:lnTo>
                  <a:pt x="0" y="37789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3" name="TextBox 27">
            <a:extLst>
              <a:ext uri="{FF2B5EF4-FFF2-40B4-BE49-F238E27FC236}">
                <a16:creationId xmlns:a16="http://schemas.microsoft.com/office/drawing/2014/main" id="{053BADD0-FB19-6FDE-161B-0E78D3CC2C98}"/>
              </a:ext>
            </a:extLst>
          </p:cNvPr>
          <p:cNvSpPr txBox="1"/>
          <p:nvPr/>
        </p:nvSpPr>
        <p:spPr>
          <a:xfrm>
            <a:off x="3412868" y="5601727"/>
            <a:ext cx="3884911" cy="59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44"/>
              </a:lnSpc>
            </a:pPr>
            <a:r>
              <a:rPr lang="vi-VN" sz="1986" b="1" dirty="0">
                <a:solidFill>
                  <a:srgbClr val="000000"/>
                </a:solidFill>
                <a:latin typeface="League Spartan"/>
              </a:rPr>
              <a:t>HỌC SINH CÓ THỂ NHẬN ĐƯỢC LOẠI HỖ TRỢ NÀO?</a:t>
            </a:r>
          </a:p>
        </p:txBody>
      </p:sp>
      <p:sp>
        <p:nvSpPr>
          <p:cNvPr id="54" name="TextBox 28">
            <a:extLst>
              <a:ext uri="{FF2B5EF4-FFF2-40B4-BE49-F238E27FC236}">
                <a16:creationId xmlns:a16="http://schemas.microsoft.com/office/drawing/2014/main" id="{A5FF9FF4-B3E8-B3E6-9EEC-4727A156CB9C}"/>
              </a:ext>
            </a:extLst>
          </p:cNvPr>
          <p:cNvSpPr txBox="1"/>
          <p:nvPr/>
        </p:nvSpPr>
        <p:spPr>
          <a:xfrm>
            <a:off x="3436409" y="6347187"/>
            <a:ext cx="4335991" cy="5911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vi-VN" sz="1600" dirty="0">
                <a:solidFill>
                  <a:srgbClr val="000000"/>
                </a:solidFill>
                <a:latin typeface="Kollektif"/>
              </a:rPr>
              <a:t>Bắt đầu và hoàn thành Đơn Đăng Ký FAFSA hoặc WASFA của bạn</a:t>
            </a:r>
          </a:p>
        </p:txBody>
      </p:sp>
      <p:sp>
        <p:nvSpPr>
          <p:cNvPr id="55" name="TextBox 29">
            <a:extLst>
              <a:ext uri="{FF2B5EF4-FFF2-40B4-BE49-F238E27FC236}">
                <a16:creationId xmlns:a16="http://schemas.microsoft.com/office/drawing/2014/main" id="{F6933882-C09A-29B1-3937-1EEBD9AD263B}"/>
              </a:ext>
            </a:extLst>
          </p:cNvPr>
          <p:cNvSpPr txBox="1"/>
          <p:nvPr/>
        </p:nvSpPr>
        <p:spPr>
          <a:xfrm>
            <a:off x="3436409" y="7090349"/>
            <a:ext cx="4508727" cy="3957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1800" dirty="0">
                <a:solidFill>
                  <a:srgbClr val="000000"/>
                </a:solidFill>
              </a:rPr>
              <a:t>Chỉnh sửa đơn đăng ký đã nộp</a:t>
            </a:r>
          </a:p>
        </p:txBody>
      </p:sp>
      <p:sp>
        <p:nvSpPr>
          <p:cNvPr id="56" name="TextBox 30">
            <a:extLst>
              <a:ext uri="{FF2B5EF4-FFF2-40B4-BE49-F238E27FC236}">
                <a16:creationId xmlns:a16="http://schemas.microsoft.com/office/drawing/2014/main" id="{9D4148DA-AF48-5BC7-2C4F-34223F476A48}"/>
              </a:ext>
            </a:extLst>
          </p:cNvPr>
          <p:cNvSpPr txBox="1"/>
          <p:nvPr/>
        </p:nvSpPr>
        <p:spPr>
          <a:xfrm>
            <a:off x="3436409" y="7914576"/>
            <a:ext cx="4794813" cy="604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vi-VN" dirty="0">
                <a:solidFill>
                  <a:srgbClr val="000000"/>
                </a:solidFill>
                <a:latin typeface="Kollektif"/>
              </a:rPr>
              <a:t>Nhận câu trả lời mà bạn cần về hỗ trợ tài chính và các bước tiếp theo của bạn!</a:t>
            </a:r>
          </a:p>
        </p:txBody>
      </p:sp>
      <p:sp>
        <p:nvSpPr>
          <p:cNvPr id="57" name="TextBox 31">
            <a:extLst>
              <a:ext uri="{FF2B5EF4-FFF2-40B4-BE49-F238E27FC236}">
                <a16:creationId xmlns:a16="http://schemas.microsoft.com/office/drawing/2014/main" id="{D8527FB1-DB3F-BE5F-CA75-294D12A02D6C}"/>
              </a:ext>
            </a:extLst>
          </p:cNvPr>
          <p:cNvSpPr txBox="1"/>
          <p:nvPr/>
        </p:nvSpPr>
        <p:spPr>
          <a:xfrm>
            <a:off x="3436409" y="8744612"/>
            <a:ext cx="4661452" cy="5977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n-US" dirty="0" err="1">
                <a:solidFill>
                  <a:srgbClr val="000000"/>
                </a:solidFill>
                <a:latin typeface="Kollektif"/>
              </a:rPr>
              <a:t>Nếu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bạn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có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thắc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mắc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hãy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gặp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Cố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Vấn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Viên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về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Đại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Học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&amp;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Nghề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Nghiệp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Kollektif"/>
              </a:rPr>
              <a:t>bạn</a:t>
            </a:r>
            <a:endParaRPr lang="en-US" dirty="0">
              <a:solidFill>
                <a:srgbClr val="000000"/>
              </a:solidFill>
              <a:latin typeface="Kollekt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1F22327-0B67-430B-86AD-0FBD3B8FDA3C}"/>
</file>

<file path=customXml/itemProps2.xml><?xml version="1.0" encoding="utf-8"?>
<ds:datastoreItem xmlns:ds="http://schemas.openxmlformats.org/officeDocument/2006/customXml" ds:itemID="{36ACFF56-00E4-4C5C-ABAD-0F4F2E530CA9}"/>
</file>

<file path=customXml/itemProps3.xml><?xml version="1.0" encoding="utf-8"?>
<ds:datastoreItem xmlns:ds="http://schemas.openxmlformats.org/officeDocument/2006/customXml" ds:itemID="{579202F3-9B06-49CD-BA24-C230FA3D7BE1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213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</dc:title>
  <dc:creator>Sandra Larios</dc:creator>
  <cp:lastModifiedBy>Sandra Larios</cp:lastModifiedBy>
  <cp:revision>4</cp:revision>
  <dcterms:created xsi:type="dcterms:W3CDTF">2006-08-16T00:00:00Z</dcterms:created>
  <dcterms:modified xsi:type="dcterms:W3CDTF">2024-05-07T22:00:55Z</dcterms:modified>
  <dc:identifier>DAGBd7-poDk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