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772400" cy="10058400"/>
  <p:notesSz cx="6858000" cy="9144000"/>
  <p:embeddedFontLst>
    <p:embeddedFont>
      <p:font typeface="Kollektif" panose="020B0604020202020204" charset="0"/>
      <p:regular r:id="rId4"/>
    </p:embeddedFont>
    <p:embeddedFont>
      <p:font typeface="Kollektif Bold" panose="020B0604020202020204" charset="0"/>
      <p:regular r:id="rId5"/>
    </p:embeddedFont>
    <p:embeddedFont>
      <p:font typeface="League Spartan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2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customXml" Target="../customXml/item1.xml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sac.wa.gov/wasfa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sac.wa.gov/wasfa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4914791" y="2118222"/>
            <a:ext cx="3386162" cy="3386148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461854" y="5029200"/>
            <a:ext cx="7257475" cy="6733039"/>
            <a:chOff x="0" y="0"/>
            <a:chExt cx="896818" cy="8320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96818" cy="832013"/>
            </a:xfrm>
            <a:custGeom>
              <a:avLst/>
              <a:gdLst/>
              <a:ahLst/>
              <a:cxnLst/>
              <a:rect l="l" t="t" r="r" b="b"/>
              <a:pathLst>
                <a:path w="896818" h="832013">
                  <a:moveTo>
                    <a:pt x="448409" y="0"/>
                  </a:moveTo>
                  <a:cubicBezTo>
                    <a:pt x="200760" y="0"/>
                    <a:pt x="0" y="186252"/>
                    <a:pt x="0" y="416006"/>
                  </a:cubicBezTo>
                  <a:cubicBezTo>
                    <a:pt x="0" y="645760"/>
                    <a:pt x="200760" y="832013"/>
                    <a:pt x="448409" y="832013"/>
                  </a:cubicBezTo>
                  <a:cubicBezTo>
                    <a:pt x="696059" y="832013"/>
                    <a:pt x="896818" y="645760"/>
                    <a:pt x="896818" y="416006"/>
                  </a:cubicBezTo>
                  <a:cubicBezTo>
                    <a:pt x="896818" y="186252"/>
                    <a:pt x="696059" y="0"/>
                    <a:pt x="448409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84077" y="49426"/>
              <a:ext cx="728665" cy="70458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2920849" y="6508662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6"/>
                </a:lnTo>
                <a:lnTo>
                  <a:pt x="0" y="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2920849" y="7335045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2920849" y="8213902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2920849" y="9137921"/>
            <a:ext cx="376817" cy="377893"/>
          </a:xfrm>
          <a:custGeom>
            <a:avLst/>
            <a:gdLst/>
            <a:ahLst/>
            <a:cxnLst/>
            <a:rect l="l" t="t" r="r" b="b"/>
            <a:pathLst>
              <a:path w="376817" h="377893">
                <a:moveTo>
                  <a:pt x="0" y="0"/>
                </a:moveTo>
                <a:lnTo>
                  <a:pt x="376817" y="0"/>
                </a:lnTo>
                <a:lnTo>
                  <a:pt x="376817" y="377893"/>
                </a:lnTo>
                <a:lnTo>
                  <a:pt x="0" y="3778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 rot="5400000">
            <a:off x="-1582546" y="6218993"/>
            <a:ext cx="5288867" cy="2909282"/>
            <a:chOff x="0" y="0"/>
            <a:chExt cx="759445" cy="41775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59445" cy="417753"/>
            </a:xfrm>
            <a:custGeom>
              <a:avLst/>
              <a:gdLst/>
              <a:ahLst/>
              <a:cxnLst/>
              <a:rect l="l" t="t" r="r" b="b"/>
              <a:pathLst>
                <a:path w="759445" h="417753">
                  <a:moveTo>
                    <a:pt x="135616" y="0"/>
                  </a:moveTo>
                  <a:lnTo>
                    <a:pt x="623828" y="0"/>
                  </a:lnTo>
                  <a:cubicBezTo>
                    <a:pt x="698727" y="0"/>
                    <a:pt x="759445" y="60717"/>
                    <a:pt x="759445" y="135616"/>
                  </a:cubicBezTo>
                  <a:lnTo>
                    <a:pt x="759445" y="282137"/>
                  </a:lnTo>
                  <a:cubicBezTo>
                    <a:pt x="759445" y="357035"/>
                    <a:pt x="698727" y="417753"/>
                    <a:pt x="623828" y="417753"/>
                  </a:cubicBezTo>
                  <a:lnTo>
                    <a:pt x="135616" y="417753"/>
                  </a:lnTo>
                  <a:cubicBezTo>
                    <a:pt x="60717" y="417753"/>
                    <a:pt x="0" y="357035"/>
                    <a:pt x="0" y="282137"/>
                  </a:cubicBezTo>
                  <a:lnTo>
                    <a:pt x="0" y="135616"/>
                  </a:lnTo>
                  <a:cubicBezTo>
                    <a:pt x="0" y="60717"/>
                    <a:pt x="60717" y="0"/>
                    <a:pt x="135616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59445" cy="44632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82758" y="7280783"/>
            <a:ext cx="1899732" cy="513182"/>
            <a:chOff x="0" y="0"/>
            <a:chExt cx="2532976" cy="684242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3027" y="6067"/>
              <a:ext cx="1742157" cy="2956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en-US" sz="1000" u="sng" dirty="0" err="1">
                  <a:solidFill>
                    <a:srgbClr val="000000"/>
                  </a:solidFill>
                  <a:latin typeface="Kollektif"/>
                </a:rPr>
                <a:t>Información</a:t>
              </a:r>
              <a:r>
                <a:rPr lang="en-US" sz="1000" u="sng" dirty="0">
                  <a:solidFill>
                    <a:srgbClr val="000000"/>
                  </a:solidFill>
                  <a:latin typeface="Kollektif"/>
                </a:rPr>
                <a:t> de FAFSA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82758" y="9479179"/>
            <a:ext cx="1899732" cy="513182"/>
            <a:chOff x="0" y="0"/>
            <a:chExt cx="2532976" cy="68424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73027" y="6067"/>
              <a:ext cx="1742157" cy="29178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en-US" sz="900" u="sng" dirty="0" err="1">
                  <a:solidFill>
                    <a:srgbClr val="000000"/>
                  </a:solidFill>
                  <a:latin typeface="Kollektif"/>
                </a:rPr>
                <a:t>Información</a:t>
              </a:r>
              <a:r>
                <a:rPr lang="en-US" sz="900" u="sng" dirty="0">
                  <a:solidFill>
                    <a:srgbClr val="000000"/>
                  </a:solidFill>
                  <a:latin typeface="Kollektif"/>
                </a:rPr>
                <a:t> de WASFA</a:t>
              </a:r>
            </a:p>
          </p:txBody>
        </p:sp>
      </p:grpSp>
      <p:sp>
        <p:nvSpPr>
          <p:cNvPr id="20" name="Freeform 20">
            <a:hlinkClick r:id="rId8" tooltip="https://wsac.wa.gov/wasfa"/>
          </p:cNvPr>
          <p:cNvSpPr/>
          <p:nvPr/>
        </p:nvSpPr>
        <p:spPr>
          <a:xfrm>
            <a:off x="451080" y="7859421"/>
            <a:ext cx="1563088" cy="1556422"/>
          </a:xfrm>
          <a:custGeom>
            <a:avLst/>
            <a:gdLst/>
            <a:ahLst/>
            <a:cxnLst/>
            <a:rect l="l" t="t" r="r" b="b"/>
            <a:pathLst>
              <a:path w="1563088" h="1556422">
                <a:moveTo>
                  <a:pt x="0" y="0"/>
                </a:moveTo>
                <a:lnTo>
                  <a:pt x="1563088" y="0"/>
                </a:lnTo>
                <a:lnTo>
                  <a:pt x="1563088" y="1556422"/>
                </a:lnTo>
                <a:lnTo>
                  <a:pt x="0" y="155642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1" name="Group 21"/>
          <p:cNvGrpSpPr/>
          <p:nvPr/>
        </p:nvGrpSpPr>
        <p:grpSpPr>
          <a:xfrm>
            <a:off x="2083330" y="4392059"/>
            <a:ext cx="1449533" cy="1397379"/>
            <a:chOff x="0" y="0"/>
            <a:chExt cx="785196" cy="75694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85881" y="54216"/>
              <a:ext cx="613434" cy="6199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460011" y="321297"/>
            <a:ext cx="6852377" cy="9887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78"/>
              </a:lnSpc>
            </a:pPr>
            <a:r>
              <a:rPr lang="en-US" sz="5699" dirty="0">
                <a:solidFill>
                  <a:srgbClr val="000000"/>
                </a:solidFill>
                <a:latin typeface="League Spartan"/>
              </a:rPr>
              <a:t>TU EVENTO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0" y="1226283"/>
            <a:ext cx="7540408" cy="9541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80"/>
              </a:lnSpc>
            </a:pPr>
            <a:r>
              <a:rPr lang="en-US" sz="4800" dirty="0">
                <a:solidFill>
                  <a:srgbClr val="990E2E"/>
                </a:solidFill>
                <a:latin typeface="League Spartan"/>
              </a:rPr>
              <a:t>DE AYUDA FINANCIERA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51080" y="2491199"/>
            <a:ext cx="2881365" cy="1791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3"/>
              </a:lnSpc>
            </a:pPr>
            <a:r>
              <a:rPr lang="en-US" sz="3178" dirty="0">
                <a:solidFill>
                  <a:srgbClr val="000000"/>
                </a:solidFill>
                <a:latin typeface="Kollektif"/>
              </a:rPr>
              <a:t>Escuela</a:t>
            </a:r>
          </a:p>
          <a:p>
            <a:pPr algn="l">
              <a:lnSpc>
                <a:spcPts val="3433"/>
              </a:lnSpc>
            </a:pPr>
            <a:r>
              <a:rPr lang="en-US" sz="3178" dirty="0" err="1">
                <a:solidFill>
                  <a:srgbClr val="000000"/>
                </a:solidFill>
                <a:latin typeface="Kollektif"/>
              </a:rPr>
              <a:t>Fecha</a:t>
            </a:r>
            <a:r>
              <a:rPr lang="en-US" sz="3178" dirty="0">
                <a:solidFill>
                  <a:srgbClr val="000000"/>
                </a:solidFill>
                <a:latin typeface="Kollektif"/>
              </a:rPr>
              <a:t> </a:t>
            </a:r>
          </a:p>
          <a:p>
            <a:pPr algn="l">
              <a:lnSpc>
                <a:spcPts val="3433"/>
              </a:lnSpc>
            </a:pPr>
            <a:r>
              <a:rPr lang="en-US" sz="3178" dirty="0">
                <a:solidFill>
                  <a:srgbClr val="000000"/>
                </a:solidFill>
                <a:latin typeface="Kollektif"/>
              </a:rPr>
              <a:t>Hora</a:t>
            </a:r>
          </a:p>
          <a:p>
            <a:pPr algn="l">
              <a:lnSpc>
                <a:spcPts val="3433"/>
              </a:lnSpc>
            </a:pPr>
            <a:r>
              <a:rPr lang="en-US" sz="3178" dirty="0" err="1">
                <a:solidFill>
                  <a:srgbClr val="000000"/>
                </a:solidFill>
                <a:latin typeface="Kollektif"/>
              </a:rPr>
              <a:t>Ubicación</a:t>
            </a:r>
            <a:endParaRPr lang="en-US" sz="3178" dirty="0">
              <a:solidFill>
                <a:srgbClr val="000000"/>
              </a:solidFill>
              <a:latin typeface="Kollektif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3402100" y="5493153"/>
            <a:ext cx="3884911" cy="8874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44"/>
              </a:lnSpc>
            </a:pPr>
            <a:r>
              <a:rPr lang="es-ES" sz="1986" dirty="0">
                <a:solidFill>
                  <a:srgbClr val="000000"/>
                </a:solidFill>
                <a:latin typeface="League Spartan"/>
              </a:rPr>
              <a:t>PUEDEN RECIB¿QUÉ TIPO DE AYUDA </a:t>
            </a:r>
          </a:p>
          <a:p>
            <a:pPr algn="l">
              <a:lnSpc>
                <a:spcPts val="2344"/>
              </a:lnSpc>
            </a:pPr>
            <a:r>
              <a:rPr lang="es-ES" sz="1986" dirty="0">
                <a:solidFill>
                  <a:srgbClr val="000000"/>
                </a:solidFill>
                <a:latin typeface="League Spartan"/>
              </a:rPr>
              <a:t>IR LOS ESTUDIANTES?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436409" y="6418088"/>
            <a:ext cx="4103999" cy="5971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s-ES" sz="1992" dirty="0">
                <a:solidFill>
                  <a:srgbClr val="000000"/>
                </a:solidFill>
                <a:latin typeface="Kollektif"/>
              </a:rPr>
              <a:t>Comenzar y completar tu solicitud FAFSA o WASFA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436409" y="7296945"/>
            <a:ext cx="4209341" cy="289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s-ES" sz="1992" dirty="0">
                <a:solidFill>
                  <a:srgbClr val="000000"/>
                </a:solidFill>
                <a:latin typeface="Kollektif"/>
              </a:rPr>
              <a:t>Corregir una solicitud ya presentada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3436409" y="8016128"/>
            <a:ext cx="4103999" cy="904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s-ES" sz="1992" dirty="0">
                <a:solidFill>
                  <a:srgbClr val="000000"/>
                </a:solidFill>
                <a:latin typeface="Kollektif"/>
              </a:rPr>
              <a:t>¡Obtener las respuestas que necesitas sobre la ayuda financiera y tus próximos pasos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436409" y="9099821"/>
            <a:ext cx="4103999" cy="5971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s-ES" sz="1992" dirty="0">
                <a:solidFill>
                  <a:srgbClr val="000000"/>
                </a:solidFill>
                <a:latin typeface="Kollektif"/>
              </a:rPr>
              <a:t>Si tienes preguntas, consulta con el Consejero universitario y profesional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30924" y="5281452"/>
            <a:ext cx="1577739" cy="2702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94"/>
              </a:lnSpc>
            </a:pPr>
            <a:r>
              <a:rPr lang="en-US" sz="1774" dirty="0">
                <a:solidFill>
                  <a:srgbClr val="000000"/>
                </a:solidFill>
                <a:latin typeface="League Spartan"/>
              </a:rPr>
              <a:t>RECURSOS</a:t>
            </a:r>
          </a:p>
        </p:txBody>
      </p:sp>
      <p:sp>
        <p:nvSpPr>
          <p:cNvPr id="33" name="Freeform 33"/>
          <p:cNvSpPr/>
          <p:nvPr/>
        </p:nvSpPr>
        <p:spPr>
          <a:xfrm>
            <a:off x="451080" y="5581412"/>
            <a:ext cx="1557583" cy="1560855"/>
          </a:xfrm>
          <a:custGeom>
            <a:avLst/>
            <a:gdLst/>
            <a:ahLst/>
            <a:cxnLst/>
            <a:rect l="l" t="t" r="r" b="b"/>
            <a:pathLst>
              <a:path w="1557583" h="1560855">
                <a:moveTo>
                  <a:pt x="0" y="0"/>
                </a:moveTo>
                <a:lnTo>
                  <a:pt x="1557583" y="0"/>
                </a:lnTo>
                <a:lnTo>
                  <a:pt x="1557583" y="1560855"/>
                </a:lnTo>
                <a:lnTo>
                  <a:pt x="0" y="1560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TextBox 34"/>
          <p:cNvSpPr txBox="1"/>
          <p:nvPr/>
        </p:nvSpPr>
        <p:spPr>
          <a:xfrm>
            <a:off x="5771423" y="3274020"/>
            <a:ext cx="1672898" cy="103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349929" y="4644708"/>
            <a:ext cx="916333" cy="9305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6"/>
              </a:lnSpc>
            </a:pPr>
            <a:r>
              <a:rPr lang="en-US" sz="2189" dirty="0" err="1">
                <a:solidFill>
                  <a:srgbClr val="FFFFFF"/>
                </a:solidFill>
                <a:latin typeface="League Spartan"/>
              </a:rPr>
              <a:t>Clase</a:t>
            </a:r>
            <a:r>
              <a:rPr lang="en-US" sz="2189" dirty="0">
                <a:solidFill>
                  <a:srgbClr val="FFFFFF"/>
                </a:solidFill>
                <a:latin typeface="League Spartan"/>
              </a:rPr>
              <a:t> de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4914791" y="2386461"/>
            <a:ext cx="3386162" cy="3386148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461854" y="5029200"/>
            <a:ext cx="7257475" cy="6733039"/>
            <a:chOff x="0" y="0"/>
            <a:chExt cx="896818" cy="8320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96818" cy="832013"/>
            </a:xfrm>
            <a:custGeom>
              <a:avLst/>
              <a:gdLst/>
              <a:ahLst/>
              <a:cxnLst/>
              <a:rect l="l" t="t" r="r" b="b"/>
              <a:pathLst>
                <a:path w="896818" h="832013">
                  <a:moveTo>
                    <a:pt x="448409" y="0"/>
                  </a:moveTo>
                  <a:cubicBezTo>
                    <a:pt x="200760" y="0"/>
                    <a:pt x="0" y="186252"/>
                    <a:pt x="0" y="416006"/>
                  </a:cubicBezTo>
                  <a:cubicBezTo>
                    <a:pt x="0" y="645760"/>
                    <a:pt x="200760" y="832013"/>
                    <a:pt x="448409" y="832013"/>
                  </a:cubicBezTo>
                  <a:cubicBezTo>
                    <a:pt x="696059" y="832013"/>
                    <a:pt x="896818" y="645760"/>
                    <a:pt x="896818" y="416006"/>
                  </a:cubicBezTo>
                  <a:cubicBezTo>
                    <a:pt x="896818" y="186252"/>
                    <a:pt x="696059" y="0"/>
                    <a:pt x="448409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84077" y="49426"/>
              <a:ext cx="728665" cy="70458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2920849" y="6508662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6"/>
                </a:lnTo>
                <a:lnTo>
                  <a:pt x="0" y="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2920849" y="7335045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2920849" y="8213902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2920849" y="9137921"/>
            <a:ext cx="376817" cy="377893"/>
          </a:xfrm>
          <a:custGeom>
            <a:avLst/>
            <a:gdLst/>
            <a:ahLst/>
            <a:cxnLst/>
            <a:rect l="l" t="t" r="r" b="b"/>
            <a:pathLst>
              <a:path w="376817" h="377893">
                <a:moveTo>
                  <a:pt x="0" y="0"/>
                </a:moveTo>
                <a:lnTo>
                  <a:pt x="376817" y="0"/>
                </a:lnTo>
                <a:lnTo>
                  <a:pt x="376817" y="377893"/>
                </a:lnTo>
                <a:lnTo>
                  <a:pt x="0" y="3778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 rot="5400000">
            <a:off x="-1424640" y="6218993"/>
            <a:ext cx="5288867" cy="2909282"/>
            <a:chOff x="0" y="0"/>
            <a:chExt cx="759445" cy="41775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59445" cy="417753"/>
            </a:xfrm>
            <a:custGeom>
              <a:avLst/>
              <a:gdLst/>
              <a:ahLst/>
              <a:cxnLst/>
              <a:rect l="l" t="t" r="r" b="b"/>
              <a:pathLst>
                <a:path w="759445" h="417753">
                  <a:moveTo>
                    <a:pt x="135616" y="0"/>
                  </a:moveTo>
                  <a:lnTo>
                    <a:pt x="623828" y="0"/>
                  </a:lnTo>
                  <a:cubicBezTo>
                    <a:pt x="698727" y="0"/>
                    <a:pt x="759445" y="60717"/>
                    <a:pt x="759445" y="135616"/>
                  </a:cubicBezTo>
                  <a:lnTo>
                    <a:pt x="759445" y="282137"/>
                  </a:lnTo>
                  <a:cubicBezTo>
                    <a:pt x="759445" y="357035"/>
                    <a:pt x="698727" y="417753"/>
                    <a:pt x="623828" y="417753"/>
                  </a:cubicBezTo>
                  <a:lnTo>
                    <a:pt x="135616" y="417753"/>
                  </a:lnTo>
                  <a:cubicBezTo>
                    <a:pt x="60717" y="417753"/>
                    <a:pt x="0" y="357035"/>
                    <a:pt x="0" y="282137"/>
                  </a:cubicBezTo>
                  <a:lnTo>
                    <a:pt x="0" y="135616"/>
                  </a:lnTo>
                  <a:cubicBezTo>
                    <a:pt x="0" y="60717"/>
                    <a:pt x="60717" y="0"/>
                    <a:pt x="135616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59445" cy="44632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82758" y="7280783"/>
            <a:ext cx="1899732" cy="513182"/>
            <a:chOff x="0" y="0"/>
            <a:chExt cx="2532976" cy="684242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3027" y="6067"/>
              <a:ext cx="1742157" cy="2956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en-US" sz="1000" u="sng" dirty="0" err="1">
                  <a:solidFill>
                    <a:srgbClr val="000000"/>
                  </a:solidFill>
                  <a:latin typeface="Kollektif"/>
                </a:rPr>
                <a:t>Información</a:t>
              </a:r>
              <a:r>
                <a:rPr lang="en-US" sz="1000" u="sng" dirty="0">
                  <a:solidFill>
                    <a:srgbClr val="000000"/>
                  </a:solidFill>
                  <a:latin typeface="Kollektif"/>
                </a:rPr>
                <a:t> de FAFSA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82758" y="9479179"/>
            <a:ext cx="1899732" cy="513182"/>
            <a:chOff x="0" y="0"/>
            <a:chExt cx="2532976" cy="68424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73027" y="6067"/>
              <a:ext cx="1742157" cy="29178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en-US" sz="900" u="sng" dirty="0" err="1">
                  <a:solidFill>
                    <a:srgbClr val="000000"/>
                  </a:solidFill>
                  <a:latin typeface="Kollektif"/>
                </a:rPr>
                <a:t>Información</a:t>
              </a:r>
              <a:r>
                <a:rPr lang="en-US" sz="900" u="sng" dirty="0">
                  <a:solidFill>
                    <a:srgbClr val="000000"/>
                  </a:solidFill>
                  <a:latin typeface="Kollektif"/>
                </a:rPr>
                <a:t> de WASFA</a:t>
              </a:r>
            </a:p>
          </p:txBody>
        </p:sp>
      </p:grpSp>
      <p:sp>
        <p:nvSpPr>
          <p:cNvPr id="20" name="Freeform 20">
            <a:hlinkClick r:id="rId8" tooltip="https://wsac.wa.gov/wasfa"/>
          </p:cNvPr>
          <p:cNvSpPr/>
          <p:nvPr/>
        </p:nvSpPr>
        <p:spPr>
          <a:xfrm>
            <a:off x="451080" y="7859421"/>
            <a:ext cx="1563088" cy="1556422"/>
          </a:xfrm>
          <a:custGeom>
            <a:avLst/>
            <a:gdLst/>
            <a:ahLst/>
            <a:cxnLst/>
            <a:rect l="l" t="t" r="r" b="b"/>
            <a:pathLst>
              <a:path w="1563088" h="1556422">
                <a:moveTo>
                  <a:pt x="0" y="0"/>
                </a:moveTo>
                <a:lnTo>
                  <a:pt x="1563088" y="0"/>
                </a:lnTo>
                <a:lnTo>
                  <a:pt x="1563088" y="1556422"/>
                </a:lnTo>
                <a:lnTo>
                  <a:pt x="0" y="155642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1" name="Group 21"/>
          <p:cNvGrpSpPr/>
          <p:nvPr/>
        </p:nvGrpSpPr>
        <p:grpSpPr>
          <a:xfrm>
            <a:off x="451080" y="1162591"/>
            <a:ext cx="1269548" cy="1223870"/>
            <a:chOff x="0" y="0"/>
            <a:chExt cx="785196" cy="75694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85881" y="54216"/>
              <a:ext cx="613434" cy="6199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230006" y="349872"/>
            <a:ext cx="7312389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8"/>
              </a:lnSpc>
            </a:pPr>
            <a:r>
              <a:rPr lang="en-US" sz="3999" dirty="0">
                <a:solidFill>
                  <a:srgbClr val="000000"/>
                </a:solidFill>
                <a:latin typeface="League Spartan"/>
              </a:rPr>
              <a:t>¿PROBLEMAS CON FAFSA?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008663" y="1145040"/>
            <a:ext cx="5357850" cy="1214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29"/>
              </a:lnSpc>
            </a:pPr>
            <a:r>
              <a:rPr lang="es-ES" sz="2400" dirty="0">
                <a:solidFill>
                  <a:srgbClr val="990E2E"/>
                </a:solidFill>
                <a:latin typeface="League Spartan"/>
              </a:rPr>
              <a:t>PARTICIPA EN NUESTRO </a:t>
            </a:r>
          </a:p>
          <a:p>
            <a:pPr algn="l">
              <a:lnSpc>
                <a:spcPts val="5029"/>
              </a:lnSpc>
            </a:pPr>
            <a:r>
              <a:rPr lang="es-ES" sz="2400" dirty="0">
                <a:solidFill>
                  <a:srgbClr val="990E2E"/>
                </a:solidFill>
                <a:latin typeface="League Spartan"/>
              </a:rPr>
              <a:t>EVENTO DE AYUDA FINANCIERA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51080" y="2805561"/>
            <a:ext cx="2881365" cy="1791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3"/>
              </a:lnSpc>
            </a:pPr>
            <a:r>
              <a:rPr lang="en-US" sz="3178" dirty="0">
                <a:solidFill>
                  <a:srgbClr val="000000"/>
                </a:solidFill>
                <a:latin typeface="Kollektif"/>
              </a:rPr>
              <a:t>Escuela</a:t>
            </a:r>
          </a:p>
          <a:p>
            <a:pPr algn="l">
              <a:lnSpc>
                <a:spcPts val="3433"/>
              </a:lnSpc>
            </a:pPr>
            <a:r>
              <a:rPr lang="en-US" sz="3178" dirty="0" err="1">
                <a:solidFill>
                  <a:srgbClr val="000000"/>
                </a:solidFill>
                <a:latin typeface="Kollektif"/>
              </a:rPr>
              <a:t>Fecha</a:t>
            </a:r>
            <a:r>
              <a:rPr lang="en-US" sz="3178" dirty="0">
                <a:solidFill>
                  <a:srgbClr val="000000"/>
                </a:solidFill>
                <a:latin typeface="Kollektif"/>
              </a:rPr>
              <a:t> </a:t>
            </a:r>
          </a:p>
          <a:p>
            <a:pPr algn="l">
              <a:lnSpc>
                <a:spcPts val="3433"/>
              </a:lnSpc>
            </a:pPr>
            <a:r>
              <a:rPr lang="en-US" sz="3178" dirty="0">
                <a:solidFill>
                  <a:srgbClr val="000000"/>
                </a:solidFill>
                <a:latin typeface="Kollektif"/>
              </a:rPr>
              <a:t>Hora</a:t>
            </a:r>
          </a:p>
          <a:p>
            <a:pPr algn="l">
              <a:lnSpc>
                <a:spcPts val="3433"/>
              </a:lnSpc>
            </a:pPr>
            <a:r>
              <a:rPr lang="en-US" sz="3178" dirty="0" err="1">
                <a:solidFill>
                  <a:srgbClr val="000000"/>
                </a:solidFill>
                <a:latin typeface="Kollektif"/>
              </a:rPr>
              <a:t>Ubicación</a:t>
            </a:r>
            <a:endParaRPr lang="en-US" sz="3178" dirty="0">
              <a:solidFill>
                <a:srgbClr val="000000"/>
              </a:solidFill>
              <a:latin typeface="Kollektif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3436409" y="5656770"/>
            <a:ext cx="3558751" cy="5955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44"/>
              </a:lnSpc>
            </a:pPr>
            <a:r>
              <a:rPr lang="en-US" sz="1986" dirty="0">
                <a:solidFill>
                  <a:srgbClr val="000000"/>
                </a:solidFill>
                <a:latin typeface="League Spartan"/>
              </a:rPr>
              <a:t>PUEDEN RECIBIR LOS ESTUDIANTES?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436409" y="6418088"/>
            <a:ext cx="4103999" cy="5971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s-ES" sz="1992" dirty="0">
                <a:solidFill>
                  <a:srgbClr val="000000"/>
                </a:solidFill>
                <a:latin typeface="Kollektif"/>
              </a:rPr>
              <a:t>Comenzar y completar tu solicitud FAFSA o WASFA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436409" y="7378765"/>
            <a:ext cx="4209341" cy="289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s-ES" sz="1992" dirty="0">
                <a:solidFill>
                  <a:srgbClr val="000000"/>
                </a:solidFill>
                <a:latin typeface="Kollektif"/>
              </a:rPr>
              <a:t>Corregir una solicitud ya presentada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3436409" y="8018437"/>
            <a:ext cx="4103999" cy="904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s-ES" sz="1992" dirty="0">
                <a:solidFill>
                  <a:srgbClr val="000000"/>
                </a:solidFill>
                <a:latin typeface="Kollektif"/>
              </a:rPr>
              <a:t>¡Obtener las respuestas que necesitas sobre la ayuda financiera y tus próximos pasos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436409" y="9099821"/>
            <a:ext cx="4103999" cy="5971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es-ES" sz="1992" dirty="0">
                <a:solidFill>
                  <a:srgbClr val="000000"/>
                </a:solidFill>
                <a:latin typeface="Kollektif"/>
              </a:rPr>
              <a:t>Si tienes preguntas, consulta con el Consejero universitario y profesional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30924" y="5281452"/>
            <a:ext cx="1577739" cy="2521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94"/>
              </a:lnSpc>
            </a:pPr>
            <a:r>
              <a:rPr lang="en-US" sz="1774" dirty="0">
                <a:solidFill>
                  <a:srgbClr val="000000"/>
                </a:solidFill>
                <a:latin typeface="League Spartan"/>
              </a:rPr>
              <a:t>RESOURCES</a:t>
            </a:r>
          </a:p>
        </p:txBody>
      </p:sp>
      <p:sp>
        <p:nvSpPr>
          <p:cNvPr id="33" name="Freeform 33"/>
          <p:cNvSpPr/>
          <p:nvPr/>
        </p:nvSpPr>
        <p:spPr>
          <a:xfrm>
            <a:off x="451080" y="5581412"/>
            <a:ext cx="1557583" cy="1560855"/>
          </a:xfrm>
          <a:custGeom>
            <a:avLst/>
            <a:gdLst/>
            <a:ahLst/>
            <a:cxnLst/>
            <a:rect l="l" t="t" r="r" b="b"/>
            <a:pathLst>
              <a:path w="1557583" h="1560855">
                <a:moveTo>
                  <a:pt x="0" y="0"/>
                </a:moveTo>
                <a:lnTo>
                  <a:pt x="1557583" y="0"/>
                </a:lnTo>
                <a:lnTo>
                  <a:pt x="1557583" y="1560855"/>
                </a:lnTo>
                <a:lnTo>
                  <a:pt x="0" y="1560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TextBox 34"/>
          <p:cNvSpPr txBox="1"/>
          <p:nvPr/>
        </p:nvSpPr>
        <p:spPr>
          <a:xfrm>
            <a:off x="5771423" y="3484340"/>
            <a:ext cx="1672898" cy="103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84577" y="1395760"/>
            <a:ext cx="802554" cy="814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89"/>
              </a:lnSpc>
            </a:pPr>
            <a:r>
              <a:rPr lang="en-US" sz="1917" dirty="0" err="1">
                <a:solidFill>
                  <a:srgbClr val="FFFFFF"/>
                </a:solidFill>
                <a:latin typeface="League Spartan"/>
              </a:rPr>
              <a:t>Clase</a:t>
            </a:r>
            <a:r>
              <a:rPr lang="en-US" sz="1917" dirty="0">
                <a:solidFill>
                  <a:srgbClr val="FFFFFF"/>
                </a:solidFill>
                <a:latin typeface="League Spartan"/>
              </a:rPr>
              <a:t> de 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9CEBA73-95BB-453E-8AB0-F24761EADC96}"/>
</file>

<file path=customXml/itemProps2.xml><?xml version="1.0" encoding="utf-8"?>
<ds:datastoreItem xmlns:ds="http://schemas.openxmlformats.org/officeDocument/2006/customXml" ds:itemID="{400455E4-C528-443E-B8E1-A3F1BA687A76}"/>
</file>

<file path=customXml/itemProps3.xml><?xml version="1.0" encoding="utf-8"?>
<ds:datastoreItem xmlns:ds="http://schemas.openxmlformats.org/officeDocument/2006/customXml" ds:itemID="{E6433F61-F7F7-406C-941C-EF20D7646F4E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145</Words>
  <Application>Microsoft Office PowerPoint</Application>
  <PresentationFormat>Custom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Kollektif</vt:lpstr>
      <vt:lpstr>Arial</vt:lpstr>
      <vt:lpstr>Calibri</vt:lpstr>
      <vt:lpstr>League Spartan</vt:lpstr>
      <vt:lpstr>Kollektif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</dc:title>
  <dc:creator>Sandra Larios</dc:creator>
  <cp:lastModifiedBy>Sandra Larios</cp:lastModifiedBy>
  <cp:revision>2</cp:revision>
  <dcterms:created xsi:type="dcterms:W3CDTF">2006-08-16T00:00:00Z</dcterms:created>
  <dcterms:modified xsi:type="dcterms:W3CDTF">2024-05-07T21:47:18Z</dcterms:modified>
  <dc:identifier>DAGBd7-poDk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