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772400" cy="10058400"/>
  <p:notesSz cx="6858000" cy="9144000"/>
  <p:embeddedFontLst>
    <p:embeddedFont>
      <p:font typeface="Kollektif" panose="020B0604020202020204" charset="0"/>
      <p:regular r:id="rId4"/>
    </p:embeddedFont>
    <p:embeddedFont>
      <p:font typeface="Kollektif Bold" panose="020B0604020202020204" charset="0"/>
      <p:regular r:id="rId5"/>
    </p:embeddedFont>
    <p:embeddedFont>
      <p:font typeface="League Spartan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2454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customXml" Target="../customXml/item1.xml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sac.wa.gov/wasfa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image" Target="../media/image6.svg"/><Relationship Id="rId7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4.svg"/><Relationship Id="rId4" Type="http://schemas.openxmlformats.org/officeDocument/2006/relationships/hyperlink" Target="https://wsac.wa.gov/wasfa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4914791" y="2118222"/>
            <a:ext cx="3386162" cy="3386148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461854" y="5029200"/>
            <a:ext cx="7257475" cy="6733039"/>
            <a:chOff x="0" y="0"/>
            <a:chExt cx="896818" cy="8320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96818" cy="832013"/>
            </a:xfrm>
            <a:custGeom>
              <a:avLst/>
              <a:gdLst/>
              <a:ahLst/>
              <a:cxnLst/>
              <a:rect l="l" t="t" r="r" b="b"/>
              <a:pathLst>
                <a:path w="896818" h="832013">
                  <a:moveTo>
                    <a:pt x="448409" y="0"/>
                  </a:moveTo>
                  <a:cubicBezTo>
                    <a:pt x="200760" y="0"/>
                    <a:pt x="0" y="186252"/>
                    <a:pt x="0" y="416006"/>
                  </a:cubicBezTo>
                  <a:cubicBezTo>
                    <a:pt x="0" y="645760"/>
                    <a:pt x="200760" y="832013"/>
                    <a:pt x="448409" y="832013"/>
                  </a:cubicBezTo>
                  <a:cubicBezTo>
                    <a:pt x="696059" y="832013"/>
                    <a:pt x="896818" y="645760"/>
                    <a:pt x="896818" y="416006"/>
                  </a:cubicBezTo>
                  <a:cubicBezTo>
                    <a:pt x="896818" y="186252"/>
                    <a:pt x="696059" y="0"/>
                    <a:pt x="448409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84077" y="49426"/>
              <a:ext cx="728665" cy="70458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2903470" y="6208899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6"/>
                </a:lnTo>
                <a:lnTo>
                  <a:pt x="0" y="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2903470" y="7451594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9" name="Freeform 9"/>
          <p:cNvSpPr/>
          <p:nvPr/>
        </p:nvSpPr>
        <p:spPr>
          <a:xfrm>
            <a:off x="2903470" y="8106348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2903470" y="8845808"/>
            <a:ext cx="376817" cy="377893"/>
          </a:xfrm>
          <a:custGeom>
            <a:avLst/>
            <a:gdLst/>
            <a:ahLst/>
            <a:cxnLst/>
            <a:rect l="l" t="t" r="r" b="b"/>
            <a:pathLst>
              <a:path w="376817" h="377893">
                <a:moveTo>
                  <a:pt x="0" y="0"/>
                </a:moveTo>
                <a:lnTo>
                  <a:pt x="376817" y="0"/>
                </a:lnTo>
                <a:lnTo>
                  <a:pt x="376817" y="377893"/>
                </a:lnTo>
                <a:lnTo>
                  <a:pt x="0" y="3778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 rot="5400000">
            <a:off x="-1582546" y="6218993"/>
            <a:ext cx="5288867" cy="2909282"/>
            <a:chOff x="0" y="0"/>
            <a:chExt cx="759445" cy="41775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59445" cy="417753"/>
            </a:xfrm>
            <a:custGeom>
              <a:avLst/>
              <a:gdLst/>
              <a:ahLst/>
              <a:cxnLst/>
              <a:rect l="l" t="t" r="r" b="b"/>
              <a:pathLst>
                <a:path w="759445" h="417753">
                  <a:moveTo>
                    <a:pt x="135616" y="0"/>
                  </a:moveTo>
                  <a:lnTo>
                    <a:pt x="623828" y="0"/>
                  </a:lnTo>
                  <a:cubicBezTo>
                    <a:pt x="698727" y="0"/>
                    <a:pt x="759445" y="60717"/>
                    <a:pt x="759445" y="135616"/>
                  </a:cubicBezTo>
                  <a:lnTo>
                    <a:pt x="759445" y="282137"/>
                  </a:lnTo>
                  <a:cubicBezTo>
                    <a:pt x="759445" y="357035"/>
                    <a:pt x="698727" y="417753"/>
                    <a:pt x="623828" y="417753"/>
                  </a:cubicBezTo>
                  <a:lnTo>
                    <a:pt x="135616" y="417753"/>
                  </a:lnTo>
                  <a:cubicBezTo>
                    <a:pt x="60717" y="417753"/>
                    <a:pt x="0" y="357035"/>
                    <a:pt x="0" y="282137"/>
                  </a:cubicBezTo>
                  <a:lnTo>
                    <a:pt x="0" y="135616"/>
                  </a:lnTo>
                  <a:cubicBezTo>
                    <a:pt x="0" y="60717"/>
                    <a:pt x="60717" y="0"/>
                    <a:pt x="135616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59445" cy="44632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82758" y="7280783"/>
            <a:ext cx="1899732" cy="513182"/>
            <a:chOff x="0" y="0"/>
            <a:chExt cx="2532976" cy="684242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3027" y="6067"/>
              <a:ext cx="1742157" cy="6376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az-Cyrl-AZ" sz="1000" u="sng" dirty="0">
                  <a:solidFill>
                    <a:srgbClr val="000000"/>
                  </a:solidFill>
                  <a:latin typeface="Kollektif"/>
                </a:rPr>
                <a:t>Информация о </a:t>
              </a:r>
              <a:r>
                <a:rPr lang="en-US" sz="1000" u="sng" dirty="0">
                  <a:solidFill>
                    <a:srgbClr val="000000"/>
                  </a:solidFill>
                  <a:latin typeface="Kollektif"/>
                </a:rPr>
                <a:t>FAFSA</a:t>
              </a:r>
            </a:p>
            <a:p>
              <a:pPr algn="l">
                <a:lnSpc>
                  <a:spcPts val="2030"/>
                </a:lnSpc>
              </a:pPr>
              <a:r>
                <a:rPr lang="en-US" sz="1000" u="sng" dirty="0">
                  <a:solidFill>
                    <a:srgbClr val="000000"/>
                  </a:solidFill>
                  <a:latin typeface="Kollektif"/>
                </a:rPr>
                <a:t> 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82758" y="9479179"/>
            <a:ext cx="1899732" cy="513182"/>
            <a:chOff x="0" y="0"/>
            <a:chExt cx="2532976" cy="68424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73027" y="6067"/>
              <a:ext cx="1742157" cy="29597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030"/>
                </a:lnSpc>
              </a:pPr>
              <a:r>
                <a:rPr lang="ru-RU" sz="900" b="1" u="sng" dirty="0">
                  <a:solidFill>
                    <a:srgbClr val="000000"/>
                  </a:solidFill>
                  <a:latin typeface="Kollektif"/>
                </a:rPr>
                <a:t>Информация о </a:t>
              </a:r>
              <a:r>
                <a:rPr lang="en-US" sz="900" b="1" u="sng" dirty="0">
                  <a:solidFill>
                    <a:srgbClr val="000000"/>
                  </a:solidFill>
                  <a:latin typeface="Kollektif"/>
                </a:rPr>
                <a:t>WASFA</a:t>
              </a:r>
            </a:p>
          </p:txBody>
        </p:sp>
      </p:grpSp>
      <p:sp>
        <p:nvSpPr>
          <p:cNvPr id="20" name="Freeform 20">
            <a:hlinkClick r:id="rId8" tooltip="https://wsac.wa.gov/wasfa"/>
          </p:cNvPr>
          <p:cNvSpPr/>
          <p:nvPr/>
        </p:nvSpPr>
        <p:spPr>
          <a:xfrm>
            <a:off x="451080" y="7859421"/>
            <a:ext cx="1563088" cy="1556422"/>
          </a:xfrm>
          <a:custGeom>
            <a:avLst/>
            <a:gdLst/>
            <a:ahLst/>
            <a:cxnLst/>
            <a:rect l="l" t="t" r="r" b="b"/>
            <a:pathLst>
              <a:path w="1563088" h="1556422">
                <a:moveTo>
                  <a:pt x="0" y="0"/>
                </a:moveTo>
                <a:lnTo>
                  <a:pt x="1563088" y="0"/>
                </a:lnTo>
                <a:lnTo>
                  <a:pt x="1563088" y="1556422"/>
                </a:lnTo>
                <a:lnTo>
                  <a:pt x="0" y="155642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1" name="Group 21"/>
          <p:cNvGrpSpPr/>
          <p:nvPr/>
        </p:nvGrpSpPr>
        <p:grpSpPr>
          <a:xfrm>
            <a:off x="2083330" y="4392059"/>
            <a:ext cx="1449533" cy="1397379"/>
            <a:chOff x="0" y="0"/>
            <a:chExt cx="785196" cy="75694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85881" y="54216"/>
              <a:ext cx="613434" cy="6199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0" y="321297"/>
            <a:ext cx="7540407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78"/>
              </a:lnSpc>
            </a:pPr>
            <a:r>
              <a:rPr lang="az-Cyrl-AZ" sz="2400" dirty="0">
                <a:solidFill>
                  <a:srgbClr val="000000"/>
                </a:solidFill>
                <a:latin typeface="League Spartan"/>
              </a:rPr>
              <a:t>ВАШЕ МЕРОПРИЯТИЕ, ПОСВЯЩЕННОЕ ВОПРОСАМ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0" y="1226283"/>
            <a:ext cx="7540408" cy="8771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80"/>
              </a:lnSpc>
            </a:pPr>
            <a:r>
              <a:rPr lang="az-Cyrl-AZ" sz="2800" dirty="0">
                <a:solidFill>
                  <a:srgbClr val="990E2E"/>
                </a:solidFill>
                <a:latin typeface="League Spartan"/>
              </a:rPr>
              <a:t>ПРЕДОСТАВЛЕНИЯ ФИНАНСОВОЙ ПОМОЩИ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51080" y="2491199"/>
            <a:ext cx="3435120" cy="17440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433"/>
              </a:lnSpc>
            </a:pPr>
            <a:r>
              <a:rPr lang="ru-RU" sz="3178" dirty="0">
                <a:solidFill>
                  <a:srgbClr val="000000"/>
                </a:solidFill>
                <a:latin typeface="Kollektif"/>
              </a:rPr>
              <a:t>Название школы:</a:t>
            </a:r>
          </a:p>
          <a:p>
            <a:pPr algn="l">
              <a:lnSpc>
                <a:spcPts val="3433"/>
              </a:lnSpc>
            </a:pPr>
            <a:r>
              <a:rPr lang="ru-RU" sz="3178" dirty="0">
                <a:solidFill>
                  <a:srgbClr val="000000"/>
                </a:solidFill>
                <a:latin typeface="Kollektif"/>
              </a:rPr>
              <a:t>Дата: </a:t>
            </a:r>
          </a:p>
          <a:p>
            <a:pPr algn="l">
              <a:lnSpc>
                <a:spcPts val="3433"/>
              </a:lnSpc>
            </a:pPr>
            <a:r>
              <a:rPr lang="ru-RU" sz="3178" dirty="0">
                <a:solidFill>
                  <a:srgbClr val="000000"/>
                </a:solidFill>
                <a:latin typeface="Kollektif"/>
              </a:rPr>
              <a:t>Время:</a:t>
            </a:r>
          </a:p>
          <a:p>
            <a:pPr algn="l">
              <a:lnSpc>
                <a:spcPts val="3433"/>
              </a:lnSpc>
            </a:pPr>
            <a:r>
              <a:rPr lang="ru-RU" sz="3178" dirty="0">
                <a:solidFill>
                  <a:srgbClr val="000000"/>
                </a:solidFill>
                <a:latin typeface="Kollektif"/>
              </a:rPr>
              <a:t>Место: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402100" y="5493153"/>
            <a:ext cx="3884911" cy="5925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44"/>
              </a:lnSpc>
            </a:pPr>
            <a:r>
              <a:rPr lang="ru-RU" sz="1986" b="1" dirty="0">
                <a:solidFill>
                  <a:srgbClr val="000000"/>
                </a:solidFill>
                <a:latin typeface="League Spartan"/>
              </a:rPr>
              <a:t>КАКУЮ ПОМОЩЬ МОГУТ  </a:t>
            </a:r>
          </a:p>
          <a:p>
            <a:pPr algn="l">
              <a:lnSpc>
                <a:spcPts val="2344"/>
              </a:lnSpc>
            </a:pPr>
            <a:r>
              <a:rPr lang="ru-RU" sz="1986" b="1" dirty="0">
                <a:solidFill>
                  <a:srgbClr val="000000"/>
                </a:solidFill>
                <a:latin typeface="League Spartan"/>
              </a:rPr>
              <a:t>ПОЛУЧИТЬ УЧАЩИЕСЯ?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436409" y="6118325"/>
            <a:ext cx="4335991" cy="12067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ru-RU" sz="1600" dirty="0">
                <a:solidFill>
                  <a:srgbClr val="000000"/>
                </a:solidFill>
                <a:latin typeface="Kollektif"/>
              </a:rPr>
              <a:t>Помощь с заполнением бесплатного заявления на получение федеральной студенческой помощи (FAFSA) или заявления на получение финансовой помощи штата Вашингтон (WASFA)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436409" y="7395488"/>
            <a:ext cx="4508727" cy="604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ru-RU" dirty="0">
                <a:solidFill>
                  <a:srgbClr val="000000"/>
                </a:solidFill>
                <a:latin typeface="Kollektif"/>
              </a:rPr>
              <a:t>Внесение исправлений в уже поданное заявление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3436409" y="8070050"/>
            <a:ext cx="4794813" cy="604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ru-RU" dirty="0">
                <a:solidFill>
                  <a:srgbClr val="000000"/>
                </a:solidFill>
                <a:latin typeface="Kollektif"/>
              </a:rPr>
              <a:t>Ответы на вопросы о финансовой помощи и ваших дальнейших действиях!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436409" y="8744612"/>
            <a:ext cx="4661452" cy="5977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ru-RU" dirty="0">
                <a:solidFill>
                  <a:srgbClr val="000000"/>
                </a:solidFill>
                <a:latin typeface="Kollektif"/>
              </a:rPr>
              <a:t>С вопросами обращайтесь к консультанту по вопросам обучения в колледже и карьеры.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30924" y="5281452"/>
            <a:ext cx="1577739" cy="2702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94"/>
              </a:lnSpc>
            </a:pPr>
            <a:r>
              <a:rPr lang="az-Cyrl-AZ" sz="1774" dirty="0">
                <a:solidFill>
                  <a:srgbClr val="000000"/>
                </a:solidFill>
                <a:latin typeface="League Spartan"/>
              </a:rPr>
              <a:t>РЕСУРСЫ</a:t>
            </a:r>
          </a:p>
        </p:txBody>
      </p:sp>
      <p:sp>
        <p:nvSpPr>
          <p:cNvPr id="33" name="Freeform 33"/>
          <p:cNvSpPr/>
          <p:nvPr/>
        </p:nvSpPr>
        <p:spPr>
          <a:xfrm>
            <a:off x="451080" y="5581412"/>
            <a:ext cx="1557583" cy="1560855"/>
          </a:xfrm>
          <a:custGeom>
            <a:avLst/>
            <a:gdLst/>
            <a:ahLst/>
            <a:cxnLst/>
            <a:rect l="l" t="t" r="r" b="b"/>
            <a:pathLst>
              <a:path w="1557583" h="1560855">
                <a:moveTo>
                  <a:pt x="0" y="0"/>
                </a:moveTo>
                <a:lnTo>
                  <a:pt x="1557583" y="0"/>
                </a:lnTo>
                <a:lnTo>
                  <a:pt x="1557583" y="1560855"/>
                </a:lnTo>
                <a:lnTo>
                  <a:pt x="0" y="15608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TextBox 34"/>
          <p:cNvSpPr txBox="1"/>
          <p:nvPr/>
        </p:nvSpPr>
        <p:spPr>
          <a:xfrm>
            <a:off x="5771423" y="3274020"/>
            <a:ext cx="1672898" cy="103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349930" y="4644708"/>
            <a:ext cx="837830" cy="9156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86"/>
              </a:lnSpc>
            </a:pPr>
            <a:r>
              <a:rPr lang="az-Cyrl-AZ" dirty="0">
                <a:solidFill>
                  <a:srgbClr val="FFFFFF"/>
                </a:solidFill>
                <a:latin typeface="League Spartan"/>
              </a:rPr>
              <a:t>Выпуск 2024 </a:t>
            </a:r>
          </a:p>
          <a:p>
            <a:pPr algn="ctr">
              <a:lnSpc>
                <a:spcPts val="2386"/>
              </a:lnSpc>
            </a:pPr>
            <a:r>
              <a:rPr lang="az-Cyrl-AZ" dirty="0">
                <a:solidFill>
                  <a:srgbClr val="FFFFFF"/>
                </a:solidFill>
                <a:latin typeface="League Spartan"/>
              </a:rPr>
              <a:t>года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4914791" y="2386461"/>
            <a:ext cx="3386162" cy="3386148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461854" y="5029200"/>
            <a:ext cx="7257475" cy="6733039"/>
            <a:chOff x="0" y="0"/>
            <a:chExt cx="896818" cy="8320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96818" cy="832013"/>
            </a:xfrm>
            <a:custGeom>
              <a:avLst/>
              <a:gdLst/>
              <a:ahLst/>
              <a:cxnLst/>
              <a:rect l="l" t="t" r="r" b="b"/>
              <a:pathLst>
                <a:path w="896818" h="832013">
                  <a:moveTo>
                    <a:pt x="448409" y="0"/>
                  </a:moveTo>
                  <a:cubicBezTo>
                    <a:pt x="200760" y="0"/>
                    <a:pt x="0" y="186252"/>
                    <a:pt x="0" y="416006"/>
                  </a:cubicBezTo>
                  <a:cubicBezTo>
                    <a:pt x="0" y="645760"/>
                    <a:pt x="200760" y="832013"/>
                    <a:pt x="448409" y="832013"/>
                  </a:cubicBezTo>
                  <a:cubicBezTo>
                    <a:pt x="696059" y="832013"/>
                    <a:pt x="896818" y="645760"/>
                    <a:pt x="896818" y="416006"/>
                  </a:cubicBezTo>
                  <a:cubicBezTo>
                    <a:pt x="896818" y="186252"/>
                    <a:pt x="696059" y="0"/>
                    <a:pt x="448409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84077" y="49426"/>
              <a:ext cx="728665" cy="70458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5400000">
            <a:off x="-1424640" y="6218993"/>
            <a:ext cx="5288867" cy="2909282"/>
            <a:chOff x="0" y="0"/>
            <a:chExt cx="759445" cy="41775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59445" cy="417753"/>
            </a:xfrm>
            <a:custGeom>
              <a:avLst/>
              <a:gdLst/>
              <a:ahLst/>
              <a:cxnLst/>
              <a:rect l="l" t="t" r="r" b="b"/>
              <a:pathLst>
                <a:path w="759445" h="417753">
                  <a:moveTo>
                    <a:pt x="135616" y="0"/>
                  </a:moveTo>
                  <a:lnTo>
                    <a:pt x="623828" y="0"/>
                  </a:lnTo>
                  <a:cubicBezTo>
                    <a:pt x="698727" y="0"/>
                    <a:pt x="759445" y="60717"/>
                    <a:pt x="759445" y="135616"/>
                  </a:cubicBezTo>
                  <a:lnTo>
                    <a:pt x="759445" y="282137"/>
                  </a:lnTo>
                  <a:cubicBezTo>
                    <a:pt x="759445" y="357035"/>
                    <a:pt x="698727" y="417753"/>
                    <a:pt x="623828" y="417753"/>
                  </a:cubicBezTo>
                  <a:lnTo>
                    <a:pt x="135616" y="417753"/>
                  </a:lnTo>
                  <a:cubicBezTo>
                    <a:pt x="60717" y="417753"/>
                    <a:pt x="0" y="357035"/>
                    <a:pt x="0" y="282137"/>
                  </a:cubicBezTo>
                  <a:lnTo>
                    <a:pt x="0" y="135616"/>
                  </a:lnTo>
                  <a:cubicBezTo>
                    <a:pt x="0" y="60717"/>
                    <a:pt x="60717" y="0"/>
                    <a:pt x="135616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59445" cy="44632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82758" y="7280783"/>
            <a:ext cx="1899732" cy="513182"/>
            <a:chOff x="0" y="0"/>
            <a:chExt cx="2532976" cy="684242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73027" y="6067"/>
              <a:ext cx="1742157" cy="6376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az-Cyrl-AZ" sz="1000" u="sng" dirty="0">
                  <a:solidFill>
                    <a:srgbClr val="000000"/>
                  </a:solidFill>
                  <a:latin typeface="Kollektif"/>
                </a:rPr>
                <a:t>Информация о </a:t>
              </a:r>
              <a:r>
                <a:rPr lang="en-US" sz="1000" u="sng" dirty="0">
                  <a:solidFill>
                    <a:srgbClr val="000000"/>
                  </a:solidFill>
                  <a:latin typeface="Kollektif"/>
                </a:rPr>
                <a:t>FAFSA</a:t>
              </a:r>
            </a:p>
            <a:p>
              <a:pPr algn="l">
                <a:lnSpc>
                  <a:spcPts val="2030"/>
                </a:lnSpc>
              </a:pPr>
              <a:endParaRPr lang="en-US" sz="1000" u="sng" dirty="0">
                <a:solidFill>
                  <a:srgbClr val="000000"/>
                </a:solidFill>
                <a:latin typeface="Kollektif"/>
              </a:endParaRP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82758" y="9479179"/>
            <a:ext cx="1899732" cy="513182"/>
            <a:chOff x="0" y="0"/>
            <a:chExt cx="2532976" cy="68424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532976" cy="684242"/>
            </a:xfrm>
            <a:custGeom>
              <a:avLst/>
              <a:gdLst/>
              <a:ahLst/>
              <a:cxnLst/>
              <a:rect l="l" t="t" r="r" b="b"/>
              <a:pathLst>
                <a:path w="2532976" h="684242">
                  <a:moveTo>
                    <a:pt x="0" y="0"/>
                  </a:moveTo>
                  <a:lnTo>
                    <a:pt x="2532976" y="0"/>
                  </a:lnTo>
                  <a:lnTo>
                    <a:pt x="2532976" y="684242"/>
                  </a:lnTo>
                  <a:lnTo>
                    <a:pt x="0" y="6842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73027" y="6067"/>
              <a:ext cx="1742157" cy="6337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30"/>
                </a:lnSpc>
              </a:pPr>
              <a:r>
                <a:rPr lang="az-Cyrl-AZ" sz="900" u="sng" dirty="0">
                  <a:solidFill>
                    <a:srgbClr val="000000"/>
                  </a:solidFill>
                  <a:latin typeface="Kollektif"/>
                </a:rPr>
                <a:t>Информация о </a:t>
              </a:r>
              <a:r>
                <a:rPr lang="en-US" sz="900" u="sng" dirty="0">
                  <a:solidFill>
                    <a:srgbClr val="000000"/>
                  </a:solidFill>
                  <a:latin typeface="Kollektif"/>
                </a:rPr>
                <a:t>WASFA</a:t>
              </a:r>
            </a:p>
            <a:p>
              <a:pPr algn="l">
                <a:lnSpc>
                  <a:spcPts val="2030"/>
                </a:lnSpc>
              </a:pPr>
              <a:r>
                <a:rPr lang="en-US" sz="900" u="sng" dirty="0">
                  <a:solidFill>
                    <a:srgbClr val="000000"/>
                  </a:solidFill>
                  <a:latin typeface="Kollektif"/>
                </a:rPr>
                <a:t>  </a:t>
              </a:r>
            </a:p>
          </p:txBody>
        </p:sp>
      </p:grpSp>
      <p:sp>
        <p:nvSpPr>
          <p:cNvPr id="20" name="Freeform 20">
            <a:hlinkClick r:id="rId4" tooltip="https://wsac.wa.gov/wasfa"/>
          </p:cNvPr>
          <p:cNvSpPr/>
          <p:nvPr/>
        </p:nvSpPr>
        <p:spPr>
          <a:xfrm>
            <a:off x="451080" y="7859421"/>
            <a:ext cx="1563088" cy="1556422"/>
          </a:xfrm>
          <a:custGeom>
            <a:avLst/>
            <a:gdLst/>
            <a:ahLst/>
            <a:cxnLst/>
            <a:rect l="l" t="t" r="r" b="b"/>
            <a:pathLst>
              <a:path w="1563088" h="1556422">
                <a:moveTo>
                  <a:pt x="0" y="0"/>
                </a:moveTo>
                <a:lnTo>
                  <a:pt x="1563088" y="0"/>
                </a:lnTo>
                <a:lnTo>
                  <a:pt x="1563088" y="1556422"/>
                </a:lnTo>
                <a:lnTo>
                  <a:pt x="0" y="155642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1" name="Group 21"/>
          <p:cNvGrpSpPr/>
          <p:nvPr/>
        </p:nvGrpSpPr>
        <p:grpSpPr>
          <a:xfrm>
            <a:off x="451080" y="1162591"/>
            <a:ext cx="1269548" cy="1223870"/>
            <a:chOff x="0" y="0"/>
            <a:chExt cx="785196" cy="75694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85881" y="54216"/>
              <a:ext cx="613434" cy="6199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230006" y="349872"/>
            <a:ext cx="7312389" cy="1107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</a:rPr>
              <a:t>ТРУДНОСТИ С ЗАПОЛНЕНИЕМ БЕСПЛАТНОГО ЗАЯВЛЕНИЯ НА ПОЛУЧЕНИЕ ФЕДЕРАЛЬНОЙ СТУДЕНЧЕСКОЙ ПОМОЩИ (FAFSA)?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066321" y="1528290"/>
            <a:ext cx="5357850" cy="1107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ru-RU" sz="2400" b="1" dirty="0">
                <a:solidFill>
                  <a:srgbClr val="990E2E"/>
                </a:solidFill>
              </a:rPr>
              <a:t>ПОСВЯЩЕННОЕ ВОПРОСАМ
ПРЕДОСТАВЛЕНИЯ ФИНАНСОВОЙ ПОМОЩИ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51080" y="2805561"/>
            <a:ext cx="3607079" cy="17440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433"/>
              </a:lnSpc>
            </a:pPr>
            <a:r>
              <a:rPr lang="ru-RU" sz="3178" dirty="0">
                <a:solidFill>
                  <a:srgbClr val="000000"/>
                </a:solidFill>
                <a:latin typeface="Kollektif"/>
              </a:rPr>
              <a:t>Название школы:</a:t>
            </a:r>
          </a:p>
          <a:p>
            <a:pPr algn="l">
              <a:lnSpc>
                <a:spcPts val="3433"/>
              </a:lnSpc>
            </a:pPr>
            <a:r>
              <a:rPr lang="ru-RU" sz="3178" dirty="0">
                <a:solidFill>
                  <a:srgbClr val="000000"/>
                </a:solidFill>
                <a:latin typeface="Kollektif"/>
              </a:rPr>
              <a:t>Дата: </a:t>
            </a:r>
          </a:p>
          <a:p>
            <a:pPr algn="l">
              <a:lnSpc>
                <a:spcPts val="3433"/>
              </a:lnSpc>
            </a:pPr>
            <a:r>
              <a:rPr lang="ru-RU" sz="3178" dirty="0">
                <a:solidFill>
                  <a:srgbClr val="000000"/>
                </a:solidFill>
                <a:latin typeface="Kollektif"/>
              </a:rPr>
              <a:t>Время:</a:t>
            </a:r>
          </a:p>
          <a:p>
            <a:pPr algn="l">
              <a:lnSpc>
                <a:spcPts val="3433"/>
              </a:lnSpc>
            </a:pPr>
            <a:r>
              <a:rPr lang="ru-RU" sz="3178" dirty="0">
                <a:solidFill>
                  <a:srgbClr val="000000"/>
                </a:solidFill>
                <a:latin typeface="Kollektif"/>
              </a:rPr>
              <a:t>Место: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30924" y="5281452"/>
            <a:ext cx="1577739" cy="2702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94"/>
              </a:lnSpc>
            </a:pPr>
            <a:r>
              <a:rPr lang="az-Cyrl-AZ" sz="1774" dirty="0">
                <a:solidFill>
                  <a:srgbClr val="000000"/>
                </a:solidFill>
                <a:latin typeface="League Spartan"/>
              </a:rPr>
              <a:t>РЕСУРСЫ</a:t>
            </a:r>
          </a:p>
        </p:txBody>
      </p:sp>
      <p:sp>
        <p:nvSpPr>
          <p:cNvPr id="33" name="Freeform 33"/>
          <p:cNvSpPr/>
          <p:nvPr/>
        </p:nvSpPr>
        <p:spPr>
          <a:xfrm>
            <a:off x="451080" y="5581412"/>
            <a:ext cx="1557583" cy="1560855"/>
          </a:xfrm>
          <a:custGeom>
            <a:avLst/>
            <a:gdLst/>
            <a:ahLst/>
            <a:cxnLst/>
            <a:rect l="l" t="t" r="r" b="b"/>
            <a:pathLst>
              <a:path w="1557583" h="1560855">
                <a:moveTo>
                  <a:pt x="0" y="0"/>
                </a:moveTo>
                <a:lnTo>
                  <a:pt x="1557583" y="0"/>
                </a:lnTo>
                <a:lnTo>
                  <a:pt x="1557583" y="1560855"/>
                </a:lnTo>
                <a:lnTo>
                  <a:pt x="0" y="156085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TextBox 34"/>
          <p:cNvSpPr txBox="1"/>
          <p:nvPr/>
        </p:nvSpPr>
        <p:spPr>
          <a:xfrm>
            <a:off x="5771423" y="3484340"/>
            <a:ext cx="1672898" cy="1036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94248" y="1361390"/>
            <a:ext cx="802554" cy="915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6"/>
              </a:lnSpc>
            </a:pPr>
            <a:r>
              <a:rPr lang="az-Cyrl-AZ" sz="1600" dirty="0">
                <a:solidFill>
                  <a:srgbClr val="FFFFFF"/>
                </a:solidFill>
                <a:latin typeface="League Spartan"/>
              </a:rPr>
              <a:t>Выпуск 2024 </a:t>
            </a:r>
          </a:p>
          <a:p>
            <a:pPr algn="ctr">
              <a:lnSpc>
                <a:spcPts val="2386"/>
              </a:lnSpc>
            </a:pPr>
            <a:r>
              <a:rPr lang="az-Cyrl-AZ" sz="1600" dirty="0">
                <a:solidFill>
                  <a:srgbClr val="FFFFFF"/>
                </a:solidFill>
                <a:latin typeface="League Spartan"/>
              </a:rPr>
              <a:t>года</a:t>
            </a:r>
          </a:p>
        </p:txBody>
      </p:sp>
      <p:sp>
        <p:nvSpPr>
          <p:cNvPr id="36" name="Freeform 7">
            <a:extLst>
              <a:ext uri="{FF2B5EF4-FFF2-40B4-BE49-F238E27FC236}">
                <a16:creationId xmlns:a16="http://schemas.microsoft.com/office/drawing/2014/main" id="{150A4642-DF50-1C0D-1FE9-E687D6F5A8D8}"/>
              </a:ext>
            </a:extLst>
          </p:cNvPr>
          <p:cNvSpPr/>
          <p:nvPr/>
        </p:nvSpPr>
        <p:spPr>
          <a:xfrm>
            <a:off x="2883323" y="6419633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6"/>
                </a:lnTo>
                <a:lnTo>
                  <a:pt x="0" y="37681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7" name="Freeform 8">
            <a:extLst>
              <a:ext uri="{FF2B5EF4-FFF2-40B4-BE49-F238E27FC236}">
                <a16:creationId xmlns:a16="http://schemas.microsoft.com/office/drawing/2014/main" id="{6A7BE1A3-D55D-359B-5B30-D0A8BB33AC01}"/>
              </a:ext>
            </a:extLst>
          </p:cNvPr>
          <p:cNvSpPr/>
          <p:nvPr/>
        </p:nvSpPr>
        <p:spPr>
          <a:xfrm>
            <a:off x="2883323" y="7662328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8" name="Freeform 9">
            <a:extLst>
              <a:ext uri="{FF2B5EF4-FFF2-40B4-BE49-F238E27FC236}">
                <a16:creationId xmlns:a16="http://schemas.microsoft.com/office/drawing/2014/main" id="{BE070EED-08A6-7B2F-1134-C55AC593FC39}"/>
              </a:ext>
            </a:extLst>
          </p:cNvPr>
          <p:cNvSpPr/>
          <p:nvPr/>
        </p:nvSpPr>
        <p:spPr>
          <a:xfrm>
            <a:off x="2883323" y="8317082"/>
            <a:ext cx="376817" cy="376817"/>
          </a:xfrm>
          <a:custGeom>
            <a:avLst/>
            <a:gdLst/>
            <a:ahLst/>
            <a:cxnLst/>
            <a:rect l="l" t="t" r="r" b="b"/>
            <a:pathLst>
              <a:path w="376817" h="376817">
                <a:moveTo>
                  <a:pt x="0" y="0"/>
                </a:moveTo>
                <a:lnTo>
                  <a:pt x="376817" y="0"/>
                </a:lnTo>
                <a:lnTo>
                  <a:pt x="376817" y="376817"/>
                </a:lnTo>
                <a:lnTo>
                  <a:pt x="0" y="37681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9" name="Freeform 10">
            <a:extLst>
              <a:ext uri="{FF2B5EF4-FFF2-40B4-BE49-F238E27FC236}">
                <a16:creationId xmlns:a16="http://schemas.microsoft.com/office/drawing/2014/main" id="{DD981980-C489-6B2B-F67E-4CADD5A5BC87}"/>
              </a:ext>
            </a:extLst>
          </p:cNvPr>
          <p:cNvSpPr/>
          <p:nvPr/>
        </p:nvSpPr>
        <p:spPr>
          <a:xfrm>
            <a:off x="2883323" y="9056542"/>
            <a:ext cx="376817" cy="377893"/>
          </a:xfrm>
          <a:custGeom>
            <a:avLst/>
            <a:gdLst/>
            <a:ahLst/>
            <a:cxnLst/>
            <a:rect l="l" t="t" r="r" b="b"/>
            <a:pathLst>
              <a:path w="376817" h="377893">
                <a:moveTo>
                  <a:pt x="0" y="0"/>
                </a:moveTo>
                <a:lnTo>
                  <a:pt x="376817" y="0"/>
                </a:lnTo>
                <a:lnTo>
                  <a:pt x="376817" y="377893"/>
                </a:lnTo>
                <a:lnTo>
                  <a:pt x="0" y="37789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0" name="TextBox 27">
            <a:extLst>
              <a:ext uri="{FF2B5EF4-FFF2-40B4-BE49-F238E27FC236}">
                <a16:creationId xmlns:a16="http://schemas.microsoft.com/office/drawing/2014/main" id="{3A34F0B1-253B-AC79-AF84-C9ACB73906AC}"/>
              </a:ext>
            </a:extLst>
          </p:cNvPr>
          <p:cNvSpPr txBox="1"/>
          <p:nvPr/>
        </p:nvSpPr>
        <p:spPr>
          <a:xfrm>
            <a:off x="3381953" y="5703887"/>
            <a:ext cx="3884911" cy="5925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44"/>
              </a:lnSpc>
            </a:pPr>
            <a:r>
              <a:rPr lang="ru-RU" sz="1986" b="1" dirty="0">
                <a:solidFill>
                  <a:srgbClr val="000000"/>
                </a:solidFill>
                <a:latin typeface="League Spartan"/>
              </a:rPr>
              <a:t>КАКУЮ ПОМОЩЬ МОГУТ  </a:t>
            </a:r>
          </a:p>
          <a:p>
            <a:pPr algn="l">
              <a:lnSpc>
                <a:spcPts val="2344"/>
              </a:lnSpc>
            </a:pPr>
            <a:r>
              <a:rPr lang="ru-RU" sz="1986" b="1" dirty="0">
                <a:solidFill>
                  <a:srgbClr val="000000"/>
                </a:solidFill>
                <a:latin typeface="League Spartan"/>
              </a:rPr>
              <a:t>ПОЛУЧИТЬ УЧАЩИЕСЯ?</a:t>
            </a:r>
          </a:p>
        </p:txBody>
      </p:sp>
      <p:sp>
        <p:nvSpPr>
          <p:cNvPr id="41" name="TextBox 28">
            <a:extLst>
              <a:ext uri="{FF2B5EF4-FFF2-40B4-BE49-F238E27FC236}">
                <a16:creationId xmlns:a16="http://schemas.microsoft.com/office/drawing/2014/main" id="{8BA51DD8-C634-1F5A-D666-DDDEC77702F5}"/>
              </a:ext>
            </a:extLst>
          </p:cNvPr>
          <p:cNvSpPr txBox="1"/>
          <p:nvPr/>
        </p:nvSpPr>
        <p:spPr>
          <a:xfrm>
            <a:off x="3416262" y="6329059"/>
            <a:ext cx="4335991" cy="12067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ru-RU" sz="1600" dirty="0">
                <a:solidFill>
                  <a:srgbClr val="000000"/>
                </a:solidFill>
                <a:latin typeface="Kollektif"/>
              </a:rPr>
              <a:t>Помощь с заполнением бесплатного заявления на получение федеральной студенческой помощи (FAFSA) или заявления на получение финансовой помощи штата Вашингтон (WASFA)</a:t>
            </a:r>
          </a:p>
        </p:txBody>
      </p:sp>
      <p:sp>
        <p:nvSpPr>
          <p:cNvPr id="42" name="TextBox 29">
            <a:extLst>
              <a:ext uri="{FF2B5EF4-FFF2-40B4-BE49-F238E27FC236}">
                <a16:creationId xmlns:a16="http://schemas.microsoft.com/office/drawing/2014/main" id="{08AD3012-DA71-E98D-ECDC-57BF7C0BA35B}"/>
              </a:ext>
            </a:extLst>
          </p:cNvPr>
          <p:cNvSpPr txBox="1"/>
          <p:nvPr/>
        </p:nvSpPr>
        <p:spPr>
          <a:xfrm>
            <a:off x="3416262" y="7606222"/>
            <a:ext cx="4508727" cy="604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ru-RU" dirty="0">
                <a:solidFill>
                  <a:srgbClr val="000000"/>
                </a:solidFill>
                <a:latin typeface="Kollektif"/>
              </a:rPr>
              <a:t>Внесение исправлений в уже поданное заявление</a:t>
            </a:r>
          </a:p>
        </p:txBody>
      </p:sp>
      <p:sp>
        <p:nvSpPr>
          <p:cNvPr id="43" name="TextBox 30">
            <a:extLst>
              <a:ext uri="{FF2B5EF4-FFF2-40B4-BE49-F238E27FC236}">
                <a16:creationId xmlns:a16="http://schemas.microsoft.com/office/drawing/2014/main" id="{06333EE7-C8BD-AEF8-5032-8C2D0A5AD603}"/>
              </a:ext>
            </a:extLst>
          </p:cNvPr>
          <p:cNvSpPr txBox="1"/>
          <p:nvPr/>
        </p:nvSpPr>
        <p:spPr>
          <a:xfrm>
            <a:off x="3416262" y="8280784"/>
            <a:ext cx="4794813" cy="604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ru-RU" dirty="0">
                <a:solidFill>
                  <a:srgbClr val="000000"/>
                </a:solidFill>
                <a:latin typeface="Kollektif"/>
              </a:rPr>
              <a:t>Ответы на вопросы о финансовой помощи и ваших дальнейших действиях!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AF6F8066-2B5C-5432-462A-C3A0B76687F0}"/>
              </a:ext>
            </a:extLst>
          </p:cNvPr>
          <p:cNvSpPr txBox="1"/>
          <p:nvPr/>
        </p:nvSpPr>
        <p:spPr>
          <a:xfrm>
            <a:off x="3416262" y="8955346"/>
            <a:ext cx="4661452" cy="5977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391"/>
              </a:lnSpc>
            </a:pPr>
            <a:r>
              <a:rPr lang="ru-RU" dirty="0">
                <a:solidFill>
                  <a:srgbClr val="000000"/>
                </a:solidFill>
                <a:latin typeface="Kollektif"/>
              </a:rPr>
              <a:t>С вопросами обращайтесь к консультанту по вопросам обучения в колледже и карьеры.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D78A71-25B0-4CCF-BE73-175E75E803AE}"/>
</file>

<file path=customXml/itemProps2.xml><?xml version="1.0" encoding="utf-8"?>
<ds:datastoreItem xmlns:ds="http://schemas.openxmlformats.org/officeDocument/2006/customXml" ds:itemID="{2DCE6700-C582-4345-AF75-49AF69A92F4B}"/>
</file>

<file path=customXml/itemProps3.xml><?xml version="1.0" encoding="utf-8"?>
<ds:datastoreItem xmlns:ds="http://schemas.openxmlformats.org/officeDocument/2006/customXml" ds:itemID="{525DFECE-11F8-46B1-BDC4-B9056E2F06CE}"/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195</Words>
  <Application>Microsoft Office PowerPoint</Application>
  <PresentationFormat>Custom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Kollektif</vt:lpstr>
      <vt:lpstr>Arial</vt:lpstr>
      <vt:lpstr>Calibri</vt:lpstr>
      <vt:lpstr>League Spartan</vt:lpstr>
      <vt:lpstr>Kollektif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</dc:title>
  <dc:creator>Sandra Larios</dc:creator>
  <cp:lastModifiedBy>Sandra Larios</cp:lastModifiedBy>
  <cp:revision>4</cp:revision>
  <dcterms:created xsi:type="dcterms:W3CDTF">2006-08-16T00:00:00Z</dcterms:created>
  <dcterms:modified xsi:type="dcterms:W3CDTF">2024-05-07T22:01:18Z</dcterms:modified>
  <dc:identifier>DAGBd7-poDk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