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10287000" cy="12852400"/>
  <p:notesSz cx="6858000" cy="9144000"/>
  <p:embeddedFontLst>
    <p:embeddedFont>
      <p:font typeface="Aharoni" panose="02010803020104030203" pitchFamily="2" charset="-79"/>
      <p:bold r:id="rId4"/>
    </p:embeddedFont>
    <p:embeddedFont>
      <p:font typeface="Kollektif Bold" panose="020B0604020202020204" charset="0"/>
      <p:regular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5" d="100"/>
          <a:sy n="55" d="100"/>
        </p:scale>
        <p:origin x="207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studentaid.gov/help/info-needed" TargetMode="External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8.png"/><Relationship Id="rId5" Type="http://schemas.openxmlformats.org/officeDocument/2006/relationships/image" Target="../media/image4.svg"/><Relationship Id="rId10" Type="http://schemas.openxmlformats.org/officeDocument/2006/relationships/image" Target="../media/image7.png"/><Relationship Id="rId4" Type="http://schemas.openxmlformats.org/officeDocument/2006/relationships/image" Target="../media/image3.png"/><Relationship Id="rId9" Type="http://schemas.openxmlformats.org/officeDocument/2006/relationships/hyperlink" Target="https://wsac.wa.gov/wasf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D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>
          <a:xfrm>
            <a:off x="7092188" y="3312120"/>
            <a:ext cx="3316302" cy="3316289"/>
            <a:chOff x="0" y="0"/>
            <a:chExt cx="6350000" cy="634997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50000" cy="6349974"/>
            </a:xfrm>
            <a:custGeom>
              <a:avLst/>
              <a:gdLst/>
              <a:ahLst/>
              <a:cxnLst/>
              <a:rect l="l" t="t" r="r" b="b"/>
              <a:pathLst>
                <a:path w="6350000" h="6349974">
                  <a:moveTo>
                    <a:pt x="6350000" y="3175025"/>
                  </a:moveTo>
                  <a:cubicBezTo>
                    <a:pt x="6350000" y="4928451"/>
                    <a:pt x="4928476" y="6349974"/>
                    <a:pt x="3175000" y="6349974"/>
                  </a:cubicBezTo>
                  <a:cubicBezTo>
                    <a:pt x="1421498" y="6349974"/>
                    <a:pt x="0" y="4928451"/>
                    <a:pt x="0" y="3175025"/>
                  </a:cubicBezTo>
                  <a:cubicBezTo>
                    <a:pt x="0" y="1421511"/>
                    <a:pt x="1421498" y="0"/>
                    <a:pt x="3175000" y="0"/>
                  </a:cubicBezTo>
                  <a:cubicBezTo>
                    <a:pt x="4928501" y="0"/>
                    <a:pt x="6350000" y="1421511"/>
                    <a:pt x="6350000" y="3175025"/>
                  </a:cubicBezTo>
                  <a:close/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" name="TextBox 4"/>
          <p:cNvSpPr txBox="1"/>
          <p:nvPr/>
        </p:nvSpPr>
        <p:spPr>
          <a:xfrm>
            <a:off x="685421" y="3490618"/>
            <a:ext cx="5500598" cy="26161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133"/>
              </a:lnSpc>
            </a:pPr>
            <a:r>
              <a:rPr lang="vi-VN" sz="40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Trường </a:t>
            </a:r>
            <a:r>
              <a:rPr lang="en-US" sz="40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vi-VN" sz="40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rung </a:t>
            </a:r>
            <a:r>
              <a:rPr lang="en-US" sz="40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vi-VN" sz="40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ọc</a:t>
            </a:r>
          </a:p>
          <a:p>
            <a:pPr>
              <a:lnSpc>
                <a:spcPts val="5133"/>
              </a:lnSpc>
            </a:pP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Ngày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ts val="5133"/>
              </a:lnSpc>
            </a:pP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Thời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gian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ts val="5133"/>
              </a:lnSpc>
            </a:pPr>
            <a:r>
              <a:rPr lang="vi-VN" sz="40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Địa điểm</a:t>
            </a:r>
            <a:endParaRPr lang="en-US" sz="4000" dirty="0">
              <a:solidFill>
                <a:srgbClr val="000000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7913890" y="4471090"/>
            <a:ext cx="1672898" cy="99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51"/>
              </a:lnSpc>
            </a:pPr>
            <a:r>
              <a:rPr lang="en-US" sz="2247">
                <a:solidFill>
                  <a:srgbClr val="000000"/>
                </a:solidFill>
                <a:latin typeface="Kollektif Bold"/>
              </a:rPr>
              <a:t>YOUR SCHOOL LOGO HERE</a:t>
            </a:r>
          </a:p>
        </p:txBody>
      </p:sp>
      <p:grpSp>
        <p:nvGrpSpPr>
          <p:cNvPr id="6" name="Group 6"/>
          <p:cNvGrpSpPr/>
          <p:nvPr/>
        </p:nvGrpSpPr>
        <p:grpSpPr>
          <a:xfrm>
            <a:off x="2480948" y="6106719"/>
            <a:ext cx="9205216" cy="9030037"/>
            <a:chOff x="0" y="0"/>
            <a:chExt cx="828568" cy="81280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828568" cy="812800"/>
            </a:xfrm>
            <a:custGeom>
              <a:avLst/>
              <a:gdLst/>
              <a:ahLst/>
              <a:cxnLst/>
              <a:rect l="l" t="t" r="r" b="b"/>
              <a:pathLst>
                <a:path w="828568" h="812800">
                  <a:moveTo>
                    <a:pt x="414284" y="0"/>
                  </a:moveTo>
                  <a:cubicBezTo>
                    <a:pt x="185481" y="0"/>
                    <a:pt x="0" y="181951"/>
                    <a:pt x="0" y="406400"/>
                  </a:cubicBezTo>
                  <a:cubicBezTo>
                    <a:pt x="0" y="630849"/>
                    <a:pt x="185481" y="812800"/>
                    <a:pt x="414284" y="812800"/>
                  </a:cubicBezTo>
                  <a:cubicBezTo>
                    <a:pt x="643087" y="812800"/>
                    <a:pt x="828568" y="630849"/>
                    <a:pt x="828568" y="406400"/>
                  </a:cubicBezTo>
                  <a:cubicBezTo>
                    <a:pt x="828568" y="181951"/>
                    <a:pt x="643087" y="0"/>
                    <a:pt x="414284" y="0"/>
                  </a:cubicBezTo>
                  <a:close/>
                </a:path>
              </a:pathLst>
            </a:custGeom>
            <a:solidFill>
              <a:srgbClr val="FFBD59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77678" y="38100"/>
              <a:ext cx="673211" cy="698500"/>
            </a:xfrm>
            <a:prstGeom prst="rect">
              <a:avLst/>
            </a:prstGeom>
          </p:spPr>
          <p:txBody>
            <a:bodyPr lIns="61095" tIns="61095" rIns="61095" bIns="61095" rtlCol="0" anchor="ctr"/>
            <a:lstStyle/>
            <a:p>
              <a:pPr algn="ctr">
                <a:lnSpc>
                  <a:spcPts val="2357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-210738" y="7658436"/>
            <a:ext cx="3554672" cy="3426776"/>
            <a:chOff x="0" y="0"/>
            <a:chExt cx="785196" cy="756945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785196" cy="756945"/>
            </a:xfrm>
            <a:custGeom>
              <a:avLst/>
              <a:gdLst/>
              <a:ahLst/>
              <a:cxnLst/>
              <a:rect l="l" t="t" r="r" b="b"/>
              <a:pathLst>
                <a:path w="785196" h="756945">
                  <a:moveTo>
                    <a:pt x="392598" y="0"/>
                  </a:moveTo>
                  <a:lnTo>
                    <a:pt x="447872" y="42041"/>
                  </a:lnTo>
                  <a:lnTo>
                    <a:pt x="513917" y="18524"/>
                  </a:lnTo>
                  <a:lnTo>
                    <a:pt x="553010" y="74973"/>
                  </a:lnTo>
                  <a:lnTo>
                    <a:pt x="623361" y="72282"/>
                  </a:lnTo>
                  <a:lnTo>
                    <a:pt x="642446" y="137614"/>
                  </a:lnTo>
                  <a:lnTo>
                    <a:pt x="710216" y="156012"/>
                  </a:lnTo>
                  <a:lnTo>
                    <a:pt x="707425" y="223832"/>
                  </a:lnTo>
                  <a:lnTo>
                    <a:pt x="765981" y="261519"/>
                  </a:lnTo>
                  <a:lnTo>
                    <a:pt x="741586" y="325187"/>
                  </a:lnTo>
                  <a:lnTo>
                    <a:pt x="785196" y="378472"/>
                  </a:lnTo>
                  <a:lnTo>
                    <a:pt x="741586" y="431758"/>
                  </a:lnTo>
                  <a:lnTo>
                    <a:pt x="765981" y="495426"/>
                  </a:lnTo>
                  <a:lnTo>
                    <a:pt x="707425" y="533113"/>
                  </a:lnTo>
                  <a:lnTo>
                    <a:pt x="710216" y="600933"/>
                  </a:lnTo>
                  <a:lnTo>
                    <a:pt x="642446" y="619331"/>
                  </a:lnTo>
                  <a:lnTo>
                    <a:pt x="623361" y="684663"/>
                  </a:lnTo>
                  <a:lnTo>
                    <a:pt x="553010" y="681972"/>
                  </a:lnTo>
                  <a:lnTo>
                    <a:pt x="513917" y="738421"/>
                  </a:lnTo>
                  <a:lnTo>
                    <a:pt x="447872" y="714904"/>
                  </a:lnTo>
                  <a:lnTo>
                    <a:pt x="392598" y="756945"/>
                  </a:lnTo>
                  <a:lnTo>
                    <a:pt x="337324" y="714904"/>
                  </a:lnTo>
                  <a:lnTo>
                    <a:pt x="271279" y="738421"/>
                  </a:lnTo>
                  <a:lnTo>
                    <a:pt x="232186" y="681972"/>
                  </a:lnTo>
                  <a:lnTo>
                    <a:pt x="161835" y="684663"/>
                  </a:lnTo>
                  <a:lnTo>
                    <a:pt x="142750" y="619331"/>
                  </a:lnTo>
                  <a:lnTo>
                    <a:pt x="74980" y="600933"/>
                  </a:lnTo>
                  <a:lnTo>
                    <a:pt x="77771" y="533113"/>
                  </a:lnTo>
                  <a:lnTo>
                    <a:pt x="19215" y="495426"/>
                  </a:lnTo>
                  <a:lnTo>
                    <a:pt x="43610" y="431758"/>
                  </a:lnTo>
                  <a:lnTo>
                    <a:pt x="0" y="378472"/>
                  </a:lnTo>
                  <a:lnTo>
                    <a:pt x="43610" y="325187"/>
                  </a:lnTo>
                  <a:lnTo>
                    <a:pt x="19215" y="261519"/>
                  </a:lnTo>
                  <a:lnTo>
                    <a:pt x="77771" y="223832"/>
                  </a:lnTo>
                  <a:lnTo>
                    <a:pt x="74980" y="156012"/>
                  </a:lnTo>
                  <a:lnTo>
                    <a:pt x="142750" y="137614"/>
                  </a:lnTo>
                  <a:lnTo>
                    <a:pt x="161835" y="72282"/>
                  </a:lnTo>
                  <a:lnTo>
                    <a:pt x="232186" y="74973"/>
                  </a:lnTo>
                  <a:lnTo>
                    <a:pt x="271279" y="18524"/>
                  </a:lnTo>
                  <a:lnTo>
                    <a:pt x="337324" y="42041"/>
                  </a:lnTo>
                  <a:lnTo>
                    <a:pt x="392598" y="0"/>
                  </a:lnTo>
                  <a:close/>
                </a:path>
              </a:pathLst>
            </a:custGeom>
            <a:solidFill>
              <a:srgbClr val="990E2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85881" y="82791"/>
              <a:ext cx="613434" cy="5913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37"/>
                </a:lnSpc>
              </a:pPr>
              <a:endParaRPr/>
            </a:p>
          </p:txBody>
        </p:sp>
      </p:grpSp>
      <p:sp>
        <p:nvSpPr>
          <p:cNvPr id="12" name="TextBox 12"/>
          <p:cNvSpPr txBox="1"/>
          <p:nvPr/>
        </p:nvSpPr>
        <p:spPr>
          <a:xfrm>
            <a:off x="295686" y="8722333"/>
            <a:ext cx="2260847" cy="14106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66"/>
              </a:lnSpc>
            </a:pPr>
            <a:r>
              <a:rPr lang="vi-VN" sz="5000" b="1" dirty="0">
                <a:solidFill>
                  <a:srgbClr val="FFFFFF"/>
                </a:solidFill>
              </a:rPr>
              <a:t>Lớp</a:t>
            </a:r>
            <a:r>
              <a:rPr lang="en-US" sz="5000" b="1" dirty="0">
                <a:solidFill>
                  <a:srgbClr val="FFFFFF"/>
                </a:solidFill>
              </a:rPr>
              <a:t> </a:t>
            </a:r>
            <a:r>
              <a:rPr lang="vi-VN" sz="5000" b="1" dirty="0">
                <a:solidFill>
                  <a:srgbClr val="FFFFFF"/>
                </a:solidFill>
              </a:rPr>
              <a:t> </a:t>
            </a:r>
            <a:r>
              <a:rPr lang="en-US" sz="54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  <a:endParaRPr lang="en-US" sz="50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Freeform 13"/>
          <p:cNvSpPr/>
          <p:nvPr/>
        </p:nvSpPr>
        <p:spPr>
          <a:xfrm>
            <a:off x="3815488" y="8225020"/>
            <a:ext cx="458397" cy="458397"/>
          </a:xfrm>
          <a:custGeom>
            <a:avLst/>
            <a:gdLst/>
            <a:ahLst/>
            <a:cxnLst/>
            <a:rect l="l" t="t" r="r" b="b"/>
            <a:pathLst>
              <a:path w="458397" h="458397">
                <a:moveTo>
                  <a:pt x="0" y="0"/>
                </a:moveTo>
                <a:lnTo>
                  <a:pt x="458397" y="0"/>
                </a:lnTo>
                <a:lnTo>
                  <a:pt x="458397" y="458397"/>
                </a:lnTo>
                <a:lnTo>
                  <a:pt x="0" y="45839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4" name="Freeform 14"/>
          <p:cNvSpPr/>
          <p:nvPr/>
        </p:nvSpPr>
        <p:spPr>
          <a:xfrm>
            <a:off x="3815488" y="9371824"/>
            <a:ext cx="458397" cy="458397"/>
          </a:xfrm>
          <a:custGeom>
            <a:avLst/>
            <a:gdLst/>
            <a:ahLst/>
            <a:cxnLst/>
            <a:rect l="l" t="t" r="r" b="b"/>
            <a:pathLst>
              <a:path w="458397" h="458397">
                <a:moveTo>
                  <a:pt x="0" y="0"/>
                </a:moveTo>
                <a:lnTo>
                  <a:pt x="458397" y="0"/>
                </a:lnTo>
                <a:lnTo>
                  <a:pt x="458397" y="458397"/>
                </a:lnTo>
                <a:lnTo>
                  <a:pt x="0" y="45839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Freeform 15"/>
          <p:cNvSpPr/>
          <p:nvPr/>
        </p:nvSpPr>
        <p:spPr>
          <a:xfrm>
            <a:off x="3850140" y="10211395"/>
            <a:ext cx="458397" cy="458397"/>
          </a:xfrm>
          <a:custGeom>
            <a:avLst/>
            <a:gdLst/>
            <a:ahLst/>
            <a:cxnLst/>
            <a:rect l="l" t="t" r="r" b="b"/>
            <a:pathLst>
              <a:path w="458397" h="458397">
                <a:moveTo>
                  <a:pt x="0" y="0"/>
                </a:moveTo>
                <a:lnTo>
                  <a:pt x="458397" y="0"/>
                </a:lnTo>
                <a:lnTo>
                  <a:pt x="458397" y="458397"/>
                </a:lnTo>
                <a:lnTo>
                  <a:pt x="0" y="45839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6" name="Freeform 16"/>
          <p:cNvSpPr/>
          <p:nvPr/>
        </p:nvSpPr>
        <p:spPr>
          <a:xfrm>
            <a:off x="3850140" y="11519908"/>
            <a:ext cx="458397" cy="459706"/>
          </a:xfrm>
          <a:custGeom>
            <a:avLst/>
            <a:gdLst/>
            <a:ahLst/>
            <a:cxnLst/>
            <a:rect l="l" t="t" r="r" b="b"/>
            <a:pathLst>
              <a:path w="458397" h="459706">
                <a:moveTo>
                  <a:pt x="0" y="0"/>
                </a:moveTo>
                <a:lnTo>
                  <a:pt x="458397" y="0"/>
                </a:lnTo>
                <a:lnTo>
                  <a:pt x="458397" y="459706"/>
                </a:lnTo>
                <a:lnTo>
                  <a:pt x="0" y="45970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7" name="TextBox 17"/>
          <p:cNvSpPr txBox="1"/>
          <p:nvPr/>
        </p:nvSpPr>
        <p:spPr>
          <a:xfrm>
            <a:off x="4645964" y="7024357"/>
            <a:ext cx="5762526" cy="9233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576"/>
              </a:lnSpc>
            </a:pPr>
            <a:r>
              <a:rPr lang="vi-VN" sz="3030" b="1">
                <a:solidFill>
                  <a:srgbClr val="000000"/>
                </a:solidFill>
              </a:rPr>
              <a:t>HỌC SINH CÓ THỂ NHẬN ĐƯỢC LOẠI HỖ TRỢ NÀO?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4453675" y="8147497"/>
            <a:ext cx="5927446" cy="8730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454"/>
              </a:lnSpc>
            </a:pPr>
            <a:r>
              <a:rPr lang="vi-VN" sz="2878">
                <a:solidFill>
                  <a:srgbClr val="000000"/>
                </a:solidFill>
              </a:rPr>
              <a:t>Bắt đầu và hoàn thành Đơn Đăng Ký FAFSA hoặc WASFA của bạn</a:t>
            </a:r>
            <a:endParaRPr lang="en-US" sz="2878" dirty="0">
              <a:solidFill>
                <a:srgbClr val="000000"/>
              </a:solidFill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4448175" y="9365372"/>
            <a:ext cx="6079594" cy="4313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454"/>
              </a:lnSpc>
            </a:pPr>
            <a:r>
              <a:rPr lang="vi-VN" sz="2878">
                <a:solidFill>
                  <a:srgbClr val="000000"/>
                </a:solidFill>
              </a:rPr>
              <a:t>Chỉnh sửa đơn đăng ký đã nộp</a:t>
            </a:r>
            <a:endParaRPr lang="en-US" sz="2878">
              <a:solidFill>
                <a:srgbClr val="000000"/>
              </a:solidFill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4468132" y="10115349"/>
            <a:ext cx="5927446" cy="1328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454"/>
              </a:lnSpc>
            </a:pPr>
            <a:r>
              <a:rPr lang="vi-VN" sz="2878" dirty="0">
                <a:solidFill>
                  <a:srgbClr val="000000"/>
                </a:solidFill>
              </a:rPr>
              <a:t>Nhận câu trả lời mà bạn cần về hỗ trợ tài chính và các bước tiếp theo của bạn!</a:t>
            </a:r>
            <a:endParaRPr lang="en-US" sz="2878" dirty="0">
              <a:solidFill>
                <a:srgbClr val="000000"/>
              </a:solidFill>
            </a:endParaRPr>
          </a:p>
        </p:txBody>
      </p:sp>
      <p:sp>
        <p:nvSpPr>
          <p:cNvPr id="21" name="TextBox 21"/>
          <p:cNvSpPr txBox="1"/>
          <p:nvPr/>
        </p:nvSpPr>
        <p:spPr>
          <a:xfrm>
            <a:off x="4445244" y="11519908"/>
            <a:ext cx="5571397" cy="13290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454"/>
              </a:lnSpc>
            </a:pPr>
            <a:r>
              <a:rPr lang="en-US" sz="2878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Nếu</a:t>
            </a:r>
            <a:r>
              <a:rPr lang="en-US" sz="2878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78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2878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78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78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78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thắc</a:t>
            </a:r>
            <a:r>
              <a:rPr lang="en-US" sz="2878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78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mắc</a:t>
            </a:r>
            <a:r>
              <a:rPr lang="en-US" sz="2878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78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878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78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878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78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Cố</a:t>
            </a:r>
            <a:r>
              <a:rPr lang="en-US" sz="2878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78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2878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ấn</a:t>
            </a:r>
            <a:r>
              <a:rPr lang="en-US" sz="2878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78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Viên về </a:t>
            </a:r>
            <a:r>
              <a:rPr lang="en-US" sz="2878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Đại</a:t>
            </a:r>
            <a:r>
              <a:rPr lang="en-US" sz="2878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78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878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ọc</a:t>
            </a:r>
            <a:r>
              <a:rPr lang="en-US" sz="2878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en-US" sz="2878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Nghề</a:t>
            </a:r>
            <a:r>
              <a:rPr lang="en-US" sz="2878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78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878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ghiệp</a:t>
            </a:r>
            <a:r>
              <a:rPr lang="en-US" sz="2878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78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78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78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878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ạn</a:t>
            </a:r>
            <a:endParaRPr lang="en-US" sz="2878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2"/>
          <p:cNvSpPr txBox="1"/>
          <p:nvPr/>
        </p:nvSpPr>
        <p:spPr>
          <a:xfrm>
            <a:off x="-33612" y="1517798"/>
            <a:ext cx="10265486" cy="14250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955"/>
              </a:lnSpc>
              <a:spcBef>
                <a:spcPts val="200"/>
              </a:spcBef>
            </a:pPr>
            <a:r>
              <a:rPr lang="en-US" sz="8000" b="1" dirty="0">
                <a:solidFill>
                  <a:srgbClr val="990E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TÀI CHÍNH </a:t>
            </a:r>
            <a:r>
              <a:rPr lang="vi-VN" sz="8000" b="1" dirty="0">
                <a:solidFill>
                  <a:srgbClr val="990E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8000" b="1" dirty="0">
                <a:solidFill>
                  <a:srgbClr val="990E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BẠN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495300" y="252006"/>
            <a:ext cx="8937673" cy="13876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955"/>
              </a:lnSpc>
              <a:spcBef>
                <a:spcPts val="200"/>
              </a:spcBef>
            </a:pP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SỰ KIỆN </a:t>
            </a:r>
            <a:r>
              <a:rPr lang="vi-VN" sz="8000" b="1" dirty="0">
                <a:latin typeface="Arial" panose="020B0604020202020204" pitchFamily="34" charset="0"/>
                <a:cs typeface="Arial" panose="020B0604020202020204" pitchFamily="34" charset="0"/>
              </a:rPr>
              <a:t>HỖ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TRỢ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D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>
          <a:xfrm>
            <a:off x="7092188" y="3651611"/>
            <a:ext cx="3316302" cy="3316289"/>
            <a:chOff x="0" y="0"/>
            <a:chExt cx="6350000" cy="634997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50000" cy="6349974"/>
            </a:xfrm>
            <a:custGeom>
              <a:avLst/>
              <a:gdLst/>
              <a:ahLst/>
              <a:cxnLst/>
              <a:rect l="l" t="t" r="r" b="b"/>
              <a:pathLst>
                <a:path w="6350000" h="6349974">
                  <a:moveTo>
                    <a:pt x="6350000" y="3175025"/>
                  </a:moveTo>
                  <a:cubicBezTo>
                    <a:pt x="6350000" y="4928451"/>
                    <a:pt x="4928476" y="6349974"/>
                    <a:pt x="3175000" y="6349974"/>
                  </a:cubicBezTo>
                  <a:cubicBezTo>
                    <a:pt x="1421498" y="6349974"/>
                    <a:pt x="0" y="4928451"/>
                    <a:pt x="0" y="3175025"/>
                  </a:cubicBezTo>
                  <a:cubicBezTo>
                    <a:pt x="0" y="1421511"/>
                    <a:pt x="1421498" y="0"/>
                    <a:pt x="3175000" y="0"/>
                  </a:cubicBezTo>
                  <a:cubicBezTo>
                    <a:pt x="4928501" y="0"/>
                    <a:pt x="6350000" y="1421511"/>
                    <a:pt x="6350000" y="3175025"/>
                  </a:cubicBezTo>
                  <a:close/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" name="TextBox 4"/>
          <p:cNvSpPr txBox="1"/>
          <p:nvPr/>
        </p:nvSpPr>
        <p:spPr>
          <a:xfrm>
            <a:off x="785191" y="3510343"/>
            <a:ext cx="4609027" cy="26161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133"/>
              </a:lnSpc>
            </a:pPr>
            <a:r>
              <a:rPr lang="vi-VN" sz="3800" b="1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Trường </a:t>
            </a:r>
            <a:r>
              <a:rPr lang="en-US" sz="3800" b="1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vi-VN" sz="3800" b="1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rung </a:t>
            </a:r>
            <a:r>
              <a:rPr lang="en-US" sz="3800" b="1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vi-VN" sz="3800" b="1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ọc</a:t>
            </a:r>
          </a:p>
          <a:p>
            <a:pPr>
              <a:lnSpc>
                <a:spcPts val="5133"/>
              </a:lnSpc>
            </a:pPr>
            <a:r>
              <a:rPr lang="en-US" sz="3800" b="1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Ngày</a:t>
            </a:r>
            <a:r>
              <a:rPr lang="en-US" sz="38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ts val="5133"/>
              </a:lnSpc>
            </a:pPr>
            <a:r>
              <a:rPr lang="en-US" sz="3800" b="1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Thời</a:t>
            </a:r>
            <a:r>
              <a:rPr lang="en-US" sz="38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800" b="1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gian</a:t>
            </a:r>
            <a:endParaRPr lang="en-US" sz="3800" b="1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ts val="5133"/>
              </a:lnSpc>
            </a:pPr>
            <a:r>
              <a:rPr lang="vi-VN" sz="3800" b="1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Địa điểm</a:t>
            </a:r>
            <a:endParaRPr lang="en-US" sz="3800" b="1" dirty="0">
              <a:solidFill>
                <a:srgbClr val="000000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7913890" y="4572924"/>
            <a:ext cx="1672898" cy="99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51"/>
              </a:lnSpc>
            </a:pPr>
            <a:r>
              <a:rPr lang="en-US" sz="2247">
                <a:solidFill>
                  <a:srgbClr val="000000"/>
                </a:solidFill>
                <a:latin typeface="Kollektif Bold"/>
              </a:rPr>
              <a:t>YOUR SCHOOL LOGO HERE</a:t>
            </a:r>
          </a:p>
        </p:txBody>
      </p:sp>
      <p:grpSp>
        <p:nvGrpSpPr>
          <p:cNvPr id="6" name="Group 6"/>
          <p:cNvGrpSpPr/>
          <p:nvPr/>
        </p:nvGrpSpPr>
        <p:grpSpPr>
          <a:xfrm>
            <a:off x="2226719" y="5717090"/>
            <a:ext cx="9205216" cy="9030037"/>
            <a:chOff x="0" y="0"/>
            <a:chExt cx="828568" cy="81280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828568" cy="812800"/>
            </a:xfrm>
            <a:custGeom>
              <a:avLst/>
              <a:gdLst/>
              <a:ahLst/>
              <a:cxnLst/>
              <a:rect l="l" t="t" r="r" b="b"/>
              <a:pathLst>
                <a:path w="828568" h="812800">
                  <a:moveTo>
                    <a:pt x="414284" y="0"/>
                  </a:moveTo>
                  <a:cubicBezTo>
                    <a:pt x="185481" y="0"/>
                    <a:pt x="0" y="181951"/>
                    <a:pt x="0" y="406400"/>
                  </a:cubicBezTo>
                  <a:cubicBezTo>
                    <a:pt x="0" y="630849"/>
                    <a:pt x="185481" y="812800"/>
                    <a:pt x="414284" y="812800"/>
                  </a:cubicBezTo>
                  <a:cubicBezTo>
                    <a:pt x="643087" y="812800"/>
                    <a:pt x="828568" y="630849"/>
                    <a:pt x="828568" y="406400"/>
                  </a:cubicBezTo>
                  <a:cubicBezTo>
                    <a:pt x="828568" y="181951"/>
                    <a:pt x="643087" y="0"/>
                    <a:pt x="414284" y="0"/>
                  </a:cubicBezTo>
                  <a:close/>
                </a:path>
              </a:pathLst>
            </a:custGeom>
            <a:solidFill>
              <a:srgbClr val="FFBD59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77678" y="38100"/>
              <a:ext cx="673211" cy="698500"/>
            </a:xfrm>
            <a:prstGeom prst="rect">
              <a:avLst/>
            </a:prstGeom>
          </p:spPr>
          <p:txBody>
            <a:bodyPr lIns="61095" tIns="61095" rIns="61095" bIns="61095" rtlCol="0" anchor="ctr"/>
            <a:lstStyle/>
            <a:p>
              <a:pPr algn="ctr">
                <a:lnSpc>
                  <a:spcPts val="235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9" name="Freeform 9"/>
          <p:cNvSpPr/>
          <p:nvPr/>
        </p:nvSpPr>
        <p:spPr>
          <a:xfrm>
            <a:off x="3820380" y="7962724"/>
            <a:ext cx="458397" cy="458397"/>
          </a:xfrm>
          <a:custGeom>
            <a:avLst/>
            <a:gdLst/>
            <a:ahLst/>
            <a:cxnLst/>
            <a:rect l="l" t="t" r="r" b="b"/>
            <a:pathLst>
              <a:path w="458397" h="458397">
                <a:moveTo>
                  <a:pt x="0" y="0"/>
                </a:moveTo>
                <a:lnTo>
                  <a:pt x="458397" y="0"/>
                </a:lnTo>
                <a:lnTo>
                  <a:pt x="458397" y="458397"/>
                </a:lnTo>
                <a:lnTo>
                  <a:pt x="0" y="45839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815488" y="9105945"/>
            <a:ext cx="458397" cy="458397"/>
          </a:xfrm>
          <a:custGeom>
            <a:avLst/>
            <a:gdLst/>
            <a:ahLst/>
            <a:cxnLst/>
            <a:rect l="l" t="t" r="r" b="b"/>
            <a:pathLst>
              <a:path w="458397" h="458397">
                <a:moveTo>
                  <a:pt x="0" y="0"/>
                </a:moveTo>
                <a:lnTo>
                  <a:pt x="458397" y="0"/>
                </a:lnTo>
                <a:lnTo>
                  <a:pt x="458397" y="458397"/>
                </a:lnTo>
                <a:lnTo>
                  <a:pt x="0" y="45839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3876271" y="9939743"/>
            <a:ext cx="458397" cy="458397"/>
          </a:xfrm>
          <a:custGeom>
            <a:avLst/>
            <a:gdLst/>
            <a:ahLst/>
            <a:cxnLst/>
            <a:rect l="l" t="t" r="r" b="b"/>
            <a:pathLst>
              <a:path w="458397" h="458397">
                <a:moveTo>
                  <a:pt x="0" y="0"/>
                </a:moveTo>
                <a:lnTo>
                  <a:pt x="458397" y="0"/>
                </a:lnTo>
                <a:lnTo>
                  <a:pt x="458397" y="458397"/>
                </a:lnTo>
                <a:lnTo>
                  <a:pt x="0" y="45839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 rot="167928">
            <a:off x="3906183" y="11422816"/>
            <a:ext cx="458397" cy="459706"/>
          </a:xfrm>
          <a:custGeom>
            <a:avLst/>
            <a:gdLst/>
            <a:ahLst/>
            <a:cxnLst/>
            <a:rect l="l" t="t" r="r" b="b"/>
            <a:pathLst>
              <a:path w="458397" h="459706">
                <a:moveTo>
                  <a:pt x="0" y="0"/>
                </a:moveTo>
                <a:lnTo>
                  <a:pt x="458397" y="0"/>
                </a:lnTo>
                <a:lnTo>
                  <a:pt x="458397" y="459706"/>
                </a:lnTo>
                <a:lnTo>
                  <a:pt x="0" y="45970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" name="TextBox 13"/>
          <p:cNvSpPr txBox="1"/>
          <p:nvPr/>
        </p:nvSpPr>
        <p:spPr>
          <a:xfrm>
            <a:off x="4440111" y="6634368"/>
            <a:ext cx="5500598" cy="9233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576"/>
              </a:lnSpc>
            </a:pPr>
            <a:r>
              <a:rPr lang="vi-VN" sz="3030" b="1" dirty="0">
                <a:solidFill>
                  <a:srgbClr val="000000"/>
                </a:solidFill>
              </a:rPr>
              <a:t>HỌC SINH CÓ THỂ NHẬN ĐƯỢC LOẠI HỖ TRỢ NÀO?</a:t>
            </a:r>
          </a:p>
        </p:txBody>
      </p:sp>
      <p:grpSp>
        <p:nvGrpSpPr>
          <p:cNvPr id="18" name="Group 18"/>
          <p:cNvGrpSpPr/>
          <p:nvPr/>
        </p:nvGrpSpPr>
        <p:grpSpPr>
          <a:xfrm>
            <a:off x="342900" y="1467467"/>
            <a:ext cx="1700580" cy="1639394"/>
            <a:chOff x="0" y="0"/>
            <a:chExt cx="785196" cy="756945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785196" cy="756945"/>
            </a:xfrm>
            <a:custGeom>
              <a:avLst/>
              <a:gdLst/>
              <a:ahLst/>
              <a:cxnLst/>
              <a:rect l="l" t="t" r="r" b="b"/>
              <a:pathLst>
                <a:path w="785196" h="756945">
                  <a:moveTo>
                    <a:pt x="392598" y="0"/>
                  </a:moveTo>
                  <a:lnTo>
                    <a:pt x="447872" y="42041"/>
                  </a:lnTo>
                  <a:lnTo>
                    <a:pt x="513917" y="18524"/>
                  </a:lnTo>
                  <a:lnTo>
                    <a:pt x="553010" y="74973"/>
                  </a:lnTo>
                  <a:lnTo>
                    <a:pt x="623361" y="72282"/>
                  </a:lnTo>
                  <a:lnTo>
                    <a:pt x="642446" y="137614"/>
                  </a:lnTo>
                  <a:lnTo>
                    <a:pt x="710216" y="156012"/>
                  </a:lnTo>
                  <a:lnTo>
                    <a:pt x="707425" y="223832"/>
                  </a:lnTo>
                  <a:lnTo>
                    <a:pt x="765981" y="261519"/>
                  </a:lnTo>
                  <a:lnTo>
                    <a:pt x="741586" y="325187"/>
                  </a:lnTo>
                  <a:lnTo>
                    <a:pt x="785196" y="378472"/>
                  </a:lnTo>
                  <a:lnTo>
                    <a:pt x="741586" y="431758"/>
                  </a:lnTo>
                  <a:lnTo>
                    <a:pt x="765981" y="495426"/>
                  </a:lnTo>
                  <a:lnTo>
                    <a:pt x="707425" y="533113"/>
                  </a:lnTo>
                  <a:lnTo>
                    <a:pt x="710216" y="600933"/>
                  </a:lnTo>
                  <a:lnTo>
                    <a:pt x="642446" y="619331"/>
                  </a:lnTo>
                  <a:lnTo>
                    <a:pt x="623361" y="684663"/>
                  </a:lnTo>
                  <a:lnTo>
                    <a:pt x="553010" y="681972"/>
                  </a:lnTo>
                  <a:lnTo>
                    <a:pt x="513917" y="738421"/>
                  </a:lnTo>
                  <a:lnTo>
                    <a:pt x="447872" y="714904"/>
                  </a:lnTo>
                  <a:lnTo>
                    <a:pt x="392598" y="756945"/>
                  </a:lnTo>
                  <a:lnTo>
                    <a:pt x="337324" y="714904"/>
                  </a:lnTo>
                  <a:lnTo>
                    <a:pt x="271279" y="738421"/>
                  </a:lnTo>
                  <a:lnTo>
                    <a:pt x="232186" y="681972"/>
                  </a:lnTo>
                  <a:lnTo>
                    <a:pt x="161835" y="684663"/>
                  </a:lnTo>
                  <a:lnTo>
                    <a:pt x="142750" y="619331"/>
                  </a:lnTo>
                  <a:lnTo>
                    <a:pt x="74980" y="600933"/>
                  </a:lnTo>
                  <a:lnTo>
                    <a:pt x="77771" y="533113"/>
                  </a:lnTo>
                  <a:lnTo>
                    <a:pt x="19215" y="495426"/>
                  </a:lnTo>
                  <a:lnTo>
                    <a:pt x="43610" y="431758"/>
                  </a:lnTo>
                  <a:lnTo>
                    <a:pt x="0" y="378472"/>
                  </a:lnTo>
                  <a:lnTo>
                    <a:pt x="43610" y="325187"/>
                  </a:lnTo>
                  <a:lnTo>
                    <a:pt x="19215" y="261519"/>
                  </a:lnTo>
                  <a:lnTo>
                    <a:pt x="77771" y="223832"/>
                  </a:lnTo>
                  <a:lnTo>
                    <a:pt x="74980" y="156012"/>
                  </a:lnTo>
                  <a:lnTo>
                    <a:pt x="142750" y="137614"/>
                  </a:lnTo>
                  <a:lnTo>
                    <a:pt x="161835" y="72282"/>
                  </a:lnTo>
                  <a:lnTo>
                    <a:pt x="232186" y="74973"/>
                  </a:lnTo>
                  <a:lnTo>
                    <a:pt x="271279" y="18524"/>
                  </a:lnTo>
                  <a:lnTo>
                    <a:pt x="337324" y="42041"/>
                  </a:lnTo>
                  <a:lnTo>
                    <a:pt x="392598" y="0"/>
                  </a:lnTo>
                  <a:close/>
                </a:path>
              </a:pathLst>
            </a:custGeom>
            <a:solidFill>
              <a:srgbClr val="990E2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85881" y="82791"/>
              <a:ext cx="613434" cy="5913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37"/>
                </a:lnSpc>
              </a:pPr>
              <a:endParaRPr/>
            </a:p>
          </p:txBody>
        </p:sp>
      </p:grpSp>
      <p:sp>
        <p:nvSpPr>
          <p:cNvPr id="21" name="TextBox 21"/>
          <p:cNvSpPr txBox="1"/>
          <p:nvPr/>
        </p:nvSpPr>
        <p:spPr>
          <a:xfrm>
            <a:off x="2192513" y="1468459"/>
            <a:ext cx="7725210" cy="18466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vi-VN" sz="4000" b="1" dirty="0">
                <a:solidFill>
                  <a:srgbClr val="990E2E"/>
                </a:solidFill>
              </a:rPr>
              <a:t>HÃY THAM GIA SỰ KIỆN HỖ TRỢ TÀI CHÍNH CỦA CHÚNG TÔI</a:t>
            </a:r>
            <a:endParaRPr lang="en-US" sz="4000" b="1" dirty="0">
              <a:solidFill>
                <a:srgbClr val="990E2E"/>
              </a:solidFill>
            </a:endParaRPr>
          </a:p>
        </p:txBody>
      </p:sp>
      <p:sp>
        <p:nvSpPr>
          <p:cNvPr id="22" name="TextBox 22"/>
          <p:cNvSpPr txBox="1"/>
          <p:nvPr/>
        </p:nvSpPr>
        <p:spPr>
          <a:xfrm>
            <a:off x="655671" y="1902480"/>
            <a:ext cx="1075035" cy="7367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</a:pPr>
            <a:r>
              <a:rPr lang="vi-VN" sz="3200" b="1" dirty="0">
                <a:solidFill>
                  <a:srgbClr val="FFFFFF"/>
                </a:solidFill>
              </a:rPr>
              <a:t>Lớp </a:t>
            </a:r>
            <a:r>
              <a:rPr lang="en-US" sz="3200" b="1" dirty="0">
                <a:solidFill>
                  <a:srgbClr val="FFFFFF"/>
                </a:solidFill>
              </a:rPr>
              <a:t>2024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230006" y="428971"/>
            <a:ext cx="9795066" cy="8790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499"/>
              </a:lnSpc>
            </a:pPr>
            <a:r>
              <a:rPr lang="vi-VN" sz="5400" b="1" dirty="0">
                <a:solidFill>
                  <a:srgbClr val="000000"/>
                </a:solidFill>
              </a:rPr>
              <a:t>GẶP KHÓ KHĂN VỀ </a:t>
            </a:r>
            <a:r>
              <a:rPr lang="en-US" sz="5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FAFSA?</a:t>
            </a:r>
          </a:p>
        </p:txBody>
      </p:sp>
      <p:grpSp>
        <p:nvGrpSpPr>
          <p:cNvPr id="24" name="Group 24"/>
          <p:cNvGrpSpPr/>
          <p:nvPr/>
        </p:nvGrpSpPr>
        <p:grpSpPr>
          <a:xfrm rot="5400000">
            <a:off x="-1459119" y="7831793"/>
            <a:ext cx="6486075" cy="3567838"/>
            <a:chOff x="0" y="0"/>
            <a:chExt cx="759445" cy="417753"/>
          </a:xfrm>
        </p:grpSpPr>
        <p:sp>
          <p:nvSpPr>
            <p:cNvPr id="25" name="Freeform 25"/>
            <p:cNvSpPr/>
            <p:nvPr/>
          </p:nvSpPr>
          <p:spPr>
            <a:xfrm>
              <a:off x="0" y="0"/>
              <a:ext cx="759445" cy="417753"/>
            </a:xfrm>
            <a:custGeom>
              <a:avLst/>
              <a:gdLst/>
              <a:ahLst/>
              <a:cxnLst/>
              <a:rect l="l" t="t" r="r" b="b"/>
              <a:pathLst>
                <a:path w="759445" h="417753">
                  <a:moveTo>
                    <a:pt x="111007" y="0"/>
                  </a:moveTo>
                  <a:lnTo>
                    <a:pt x="648438" y="0"/>
                  </a:lnTo>
                  <a:cubicBezTo>
                    <a:pt x="709745" y="0"/>
                    <a:pt x="759445" y="49699"/>
                    <a:pt x="759445" y="111007"/>
                  </a:cubicBezTo>
                  <a:lnTo>
                    <a:pt x="759445" y="306746"/>
                  </a:lnTo>
                  <a:cubicBezTo>
                    <a:pt x="759445" y="368053"/>
                    <a:pt x="709745" y="417753"/>
                    <a:pt x="648438" y="417753"/>
                  </a:cubicBezTo>
                  <a:lnTo>
                    <a:pt x="111007" y="417753"/>
                  </a:lnTo>
                  <a:cubicBezTo>
                    <a:pt x="49699" y="417753"/>
                    <a:pt x="0" y="368053"/>
                    <a:pt x="0" y="306746"/>
                  </a:cubicBezTo>
                  <a:lnTo>
                    <a:pt x="0" y="111007"/>
                  </a:lnTo>
                  <a:cubicBezTo>
                    <a:pt x="0" y="49699"/>
                    <a:pt x="49699" y="0"/>
                    <a:pt x="111007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0" y="-28575"/>
              <a:ext cx="759445" cy="446328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843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27" name="Group 27"/>
          <p:cNvGrpSpPr/>
          <p:nvPr/>
        </p:nvGrpSpPr>
        <p:grpSpPr>
          <a:xfrm>
            <a:off x="634773" y="9133934"/>
            <a:ext cx="2329762" cy="629347"/>
            <a:chOff x="0" y="0"/>
            <a:chExt cx="3106349" cy="839130"/>
          </a:xfrm>
        </p:grpSpPr>
        <p:sp>
          <p:nvSpPr>
            <p:cNvPr id="28" name="Freeform 28"/>
            <p:cNvSpPr/>
            <p:nvPr/>
          </p:nvSpPr>
          <p:spPr>
            <a:xfrm>
              <a:off x="0" y="0"/>
              <a:ext cx="3106349" cy="839130"/>
            </a:xfrm>
            <a:custGeom>
              <a:avLst/>
              <a:gdLst/>
              <a:ahLst/>
              <a:cxnLst/>
              <a:rect l="l" t="t" r="r" b="b"/>
              <a:pathLst>
                <a:path w="3106349" h="839130">
                  <a:moveTo>
                    <a:pt x="0" y="0"/>
                  </a:moveTo>
                  <a:lnTo>
                    <a:pt x="3106349" y="0"/>
                  </a:lnTo>
                  <a:lnTo>
                    <a:pt x="3106349" y="839130"/>
                  </a:lnTo>
                  <a:lnTo>
                    <a:pt x="0" y="83913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t="-206" b="-206"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212193" y="44640"/>
              <a:ext cx="2136518" cy="3819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2490"/>
                </a:lnSpc>
              </a:pPr>
              <a:r>
                <a:rPr lang="vi-VN" sz="1400" u="sng">
                  <a:solidFill>
                    <a:srgbClr val="000000"/>
                  </a:solidFill>
                  <a:hlinkClick r:id="rId8" tooltip="https://studentaid.gov/help/info-needed"/>
                </a:rPr>
                <a:t>Thông Tin </a:t>
              </a:r>
              <a:r>
                <a:rPr lang="en-US" sz="1400" u="sng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8" tooltip="https://studentaid.gov/help/info-needed"/>
                </a:rPr>
                <a:t>FAFSA</a:t>
              </a:r>
            </a:p>
          </p:txBody>
        </p:sp>
      </p:grpSp>
      <p:grpSp>
        <p:nvGrpSpPr>
          <p:cNvPr id="30" name="Group 30"/>
          <p:cNvGrpSpPr/>
          <p:nvPr/>
        </p:nvGrpSpPr>
        <p:grpSpPr>
          <a:xfrm>
            <a:off x="634773" y="11829967"/>
            <a:ext cx="2329762" cy="629347"/>
            <a:chOff x="0" y="0"/>
            <a:chExt cx="3106349" cy="839130"/>
          </a:xfrm>
        </p:grpSpPr>
        <p:sp>
          <p:nvSpPr>
            <p:cNvPr id="31" name="Freeform 31"/>
            <p:cNvSpPr/>
            <p:nvPr/>
          </p:nvSpPr>
          <p:spPr>
            <a:xfrm>
              <a:off x="0" y="0"/>
              <a:ext cx="3106349" cy="839130"/>
            </a:xfrm>
            <a:custGeom>
              <a:avLst/>
              <a:gdLst/>
              <a:ahLst/>
              <a:cxnLst/>
              <a:rect l="l" t="t" r="r" b="b"/>
              <a:pathLst>
                <a:path w="3106349" h="839130">
                  <a:moveTo>
                    <a:pt x="0" y="0"/>
                  </a:moveTo>
                  <a:lnTo>
                    <a:pt x="3106349" y="0"/>
                  </a:lnTo>
                  <a:lnTo>
                    <a:pt x="3106349" y="839130"/>
                  </a:lnTo>
                  <a:lnTo>
                    <a:pt x="0" y="83913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t="-206" b="-206"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212193" y="44640"/>
              <a:ext cx="2136518" cy="3819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2490"/>
                </a:lnSpc>
              </a:pPr>
              <a:r>
                <a:rPr lang="vi-VN" sz="1400" u="sng">
                  <a:solidFill>
                    <a:srgbClr val="000000"/>
                  </a:solidFill>
                  <a:hlinkClick r:id="rId8" tooltip="https://studentaid.gov/help/info-needed"/>
                </a:rPr>
                <a:t>Thông Tin </a:t>
              </a:r>
              <a:r>
                <a:rPr lang="en-US" sz="1400" u="sng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9" tooltip="https://wsac.wa.gov/wasfa"/>
                </a:rPr>
                <a:t>WASFA</a:t>
              </a:r>
            </a:p>
          </p:txBody>
        </p:sp>
      </p:grpSp>
      <p:sp>
        <p:nvSpPr>
          <p:cNvPr id="33" name="Freeform 33">
            <a:hlinkClick r:id="rId9" tooltip="https://wsac.wa.gov/wasfa"/>
          </p:cNvPr>
          <p:cNvSpPr/>
          <p:nvPr/>
        </p:nvSpPr>
        <p:spPr>
          <a:xfrm>
            <a:off x="841197" y="9843555"/>
            <a:ext cx="1916914" cy="1908739"/>
          </a:xfrm>
          <a:custGeom>
            <a:avLst/>
            <a:gdLst/>
            <a:ahLst/>
            <a:cxnLst/>
            <a:rect l="l" t="t" r="r" b="b"/>
            <a:pathLst>
              <a:path w="1916914" h="1908739">
                <a:moveTo>
                  <a:pt x="0" y="0"/>
                </a:moveTo>
                <a:lnTo>
                  <a:pt x="1916914" y="0"/>
                </a:lnTo>
                <a:lnTo>
                  <a:pt x="1916914" y="1908739"/>
                </a:lnTo>
                <a:lnTo>
                  <a:pt x="0" y="1908739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4" name="TextBox 34"/>
          <p:cNvSpPr txBox="1"/>
          <p:nvPr/>
        </p:nvSpPr>
        <p:spPr>
          <a:xfrm>
            <a:off x="816478" y="6670346"/>
            <a:ext cx="1934882" cy="3091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68"/>
              </a:lnSpc>
              <a:spcBef>
                <a:spcPts val="600"/>
              </a:spcBef>
            </a:pPr>
            <a:r>
              <a:rPr lang="vi-VN" sz="1600" b="1" dirty="0">
                <a:solidFill>
                  <a:srgbClr val="000000"/>
                </a:solidFill>
                <a:cs typeface="Aharoni" panose="02010803020104030203" pitchFamily="2" charset="-79"/>
              </a:rPr>
              <a:t>NGUỒN THÔNG TIN </a:t>
            </a:r>
            <a:endParaRPr lang="en-US" sz="1600" b="1" dirty="0">
              <a:solidFill>
                <a:srgbClr val="00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5" name="Freeform 35"/>
          <p:cNvSpPr/>
          <p:nvPr/>
        </p:nvSpPr>
        <p:spPr>
          <a:xfrm>
            <a:off x="841197" y="7049887"/>
            <a:ext cx="1910163" cy="1914176"/>
          </a:xfrm>
          <a:custGeom>
            <a:avLst/>
            <a:gdLst/>
            <a:ahLst/>
            <a:cxnLst/>
            <a:rect l="l" t="t" r="r" b="b"/>
            <a:pathLst>
              <a:path w="1910163" h="1914176">
                <a:moveTo>
                  <a:pt x="0" y="0"/>
                </a:moveTo>
                <a:lnTo>
                  <a:pt x="1910163" y="0"/>
                </a:lnTo>
                <a:lnTo>
                  <a:pt x="1910163" y="1914177"/>
                </a:lnTo>
                <a:lnTo>
                  <a:pt x="0" y="1914177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0" name="TextBox 18">
            <a:extLst>
              <a:ext uri="{FF2B5EF4-FFF2-40B4-BE49-F238E27FC236}">
                <a16:creationId xmlns:a16="http://schemas.microsoft.com/office/drawing/2014/main" id="{316ED592-07A8-178F-6718-21044BDF6AF7}"/>
              </a:ext>
            </a:extLst>
          </p:cNvPr>
          <p:cNvSpPr txBox="1"/>
          <p:nvPr/>
        </p:nvSpPr>
        <p:spPr>
          <a:xfrm>
            <a:off x="4399055" y="7904289"/>
            <a:ext cx="5927446" cy="8730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454"/>
              </a:lnSpc>
            </a:pPr>
            <a:r>
              <a:rPr lang="vi-VN" sz="2878" dirty="0">
                <a:solidFill>
                  <a:srgbClr val="000000"/>
                </a:solidFill>
              </a:rPr>
              <a:t>Bắt đầu và hoàn thành Đơn Đăng Ký FAFSA hoặc WASFA của bạn</a:t>
            </a:r>
            <a:endParaRPr lang="en-US" sz="2878" dirty="0">
              <a:solidFill>
                <a:srgbClr val="000000"/>
              </a:solidFill>
            </a:endParaRPr>
          </a:p>
        </p:txBody>
      </p:sp>
      <p:sp>
        <p:nvSpPr>
          <p:cNvPr id="41" name="TextBox 19">
            <a:extLst>
              <a:ext uri="{FF2B5EF4-FFF2-40B4-BE49-F238E27FC236}">
                <a16:creationId xmlns:a16="http://schemas.microsoft.com/office/drawing/2014/main" id="{483DBF8F-5EBC-937B-D3DC-4BB68C03A530}"/>
              </a:ext>
            </a:extLst>
          </p:cNvPr>
          <p:cNvSpPr txBox="1"/>
          <p:nvPr/>
        </p:nvSpPr>
        <p:spPr>
          <a:xfrm>
            <a:off x="4430824" y="9105945"/>
            <a:ext cx="6079594" cy="4313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454"/>
              </a:lnSpc>
            </a:pPr>
            <a:r>
              <a:rPr lang="vi-VN" sz="2878" dirty="0">
                <a:solidFill>
                  <a:srgbClr val="000000"/>
                </a:solidFill>
              </a:rPr>
              <a:t>Chỉnh sửa đơn đăng ký đã nộp</a:t>
            </a:r>
            <a:endParaRPr lang="en-US" sz="2878" dirty="0">
              <a:solidFill>
                <a:srgbClr val="000000"/>
              </a:solidFill>
            </a:endParaRPr>
          </a:p>
        </p:txBody>
      </p:sp>
      <p:sp>
        <p:nvSpPr>
          <p:cNvPr id="42" name="TextBox 20">
            <a:extLst>
              <a:ext uri="{FF2B5EF4-FFF2-40B4-BE49-F238E27FC236}">
                <a16:creationId xmlns:a16="http://schemas.microsoft.com/office/drawing/2014/main" id="{B0EF2977-8F86-56BC-9B9C-9EAAE8F12A5E}"/>
              </a:ext>
            </a:extLst>
          </p:cNvPr>
          <p:cNvSpPr txBox="1"/>
          <p:nvPr/>
        </p:nvSpPr>
        <p:spPr>
          <a:xfrm>
            <a:off x="4430824" y="9868983"/>
            <a:ext cx="5927446" cy="1328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454"/>
              </a:lnSpc>
            </a:pPr>
            <a:r>
              <a:rPr lang="vi-VN" sz="2878" dirty="0">
                <a:solidFill>
                  <a:srgbClr val="000000"/>
                </a:solidFill>
              </a:rPr>
              <a:t>Nhận câu trả lời mà bạn cần về hỗ trợ tài chính và các bước tiếp theo của bạn!</a:t>
            </a:r>
            <a:endParaRPr lang="en-US" sz="2878" dirty="0">
              <a:solidFill>
                <a:srgbClr val="000000"/>
              </a:solidFill>
            </a:endParaRPr>
          </a:p>
        </p:txBody>
      </p:sp>
      <p:sp>
        <p:nvSpPr>
          <p:cNvPr id="43" name="TextBox 21">
            <a:extLst>
              <a:ext uri="{FF2B5EF4-FFF2-40B4-BE49-F238E27FC236}">
                <a16:creationId xmlns:a16="http://schemas.microsoft.com/office/drawing/2014/main" id="{68780304-D912-206D-C2E2-01304496AF7F}"/>
              </a:ext>
            </a:extLst>
          </p:cNvPr>
          <p:cNvSpPr txBox="1"/>
          <p:nvPr/>
        </p:nvSpPr>
        <p:spPr>
          <a:xfrm>
            <a:off x="4440111" y="11383941"/>
            <a:ext cx="5571397" cy="13290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454"/>
              </a:lnSpc>
            </a:pPr>
            <a:r>
              <a:rPr lang="en-US" sz="2878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Nếu</a:t>
            </a:r>
            <a:r>
              <a:rPr lang="en-US" sz="2878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78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2878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78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78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78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thắc</a:t>
            </a:r>
            <a:r>
              <a:rPr lang="en-US" sz="2878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78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mắc</a:t>
            </a:r>
            <a:r>
              <a:rPr lang="en-US" sz="2878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78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878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78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878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78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Cố</a:t>
            </a:r>
            <a:r>
              <a:rPr lang="en-US" sz="2878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78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2878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ấn</a:t>
            </a:r>
            <a:r>
              <a:rPr lang="en-US" sz="2878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78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Viên về </a:t>
            </a:r>
            <a:r>
              <a:rPr lang="en-US" sz="2878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Đại</a:t>
            </a:r>
            <a:r>
              <a:rPr lang="en-US" sz="2878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78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878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ọc</a:t>
            </a:r>
            <a:r>
              <a:rPr lang="en-US" sz="2878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en-US" sz="2878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Nghề</a:t>
            </a:r>
            <a:r>
              <a:rPr lang="en-US" sz="2878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78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878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ghiệp</a:t>
            </a:r>
            <a:r>
              <a:rPr lang="en-US" sz="2878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78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78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78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878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ạn</a:t>
            </a:r>
            <a:endParaRPr lang="en-US" sz="2878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</TotalTime>
  <Words>215</Words>
  <Application>Microsoft Office PowerPoint</Application>
  <PresentationFormat>Custom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Kollektif Bold</vt:lpstr>
      <vt:lpstr>Calibri</vt:lpstr>
      <vt:lpstr>Aharoni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Media Post</dc:title>
  <dc:creator>Achilles reyna</dc:creator>
  <cp:lastModifiedBy>Theresa Reyna</cp:lastModifiedBy>
  <cp:revision>11</cp:revision>
  <dcterms:created xsi:type="dcterms:W3CDTF">2006-08-16T00:00:00Z</dcterms:created>
  <dcterms:modified xsi:type="dcterms:W3CDTF">2024-04-24T01:03:35Z</dcterms:modified>
  <dc:identifier>DAGBd0n-CZs</dc:identifier>
</cp:coreProperties>
</file>