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0287000" cy="12852400"/>
  <p:notesSz cx="6858000" cy="9144000"/>
  <p:embeddedFontLst>
    <p:embeddedFont>
      <p:font typeface="Kollektif" panose="020B0604020202020204" charset="0"/>
      <p:regular r:id="rId4"/>
    </p:embeddedFont>
    <p:embeddedFont>
      <p:font typeface="Kollektif Bold" panose="020B0604020202020204" charset="0"/>
      <p:regular r:id="rId5"/>
    </p:embeddedFont>
    <p:embeddedFont>
      <p:font typeface="League Spartan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207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microsoft.com/office/2016/11/relationships/changesInfo" Target="changesInfos/changesInfo1.xml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ya Jorda" userId="91c737a79a5cea41" providerId="LiveId" clId="{A8E2A5C7-6323-4960-95E1-54F916BF788B}"/>
    <pc:docChg chg="undo custSel modSld">
      <pc:chgData name="Deya Jorda" userId="91c737a79a5cea41" providerId="LiveId" clId="{A8E2A5C7-6323-4960-95E1-54F916BF788B}" dt="2024-04-23T23:33:22.435" v="54" actId="1076"/>
      <pc:docMkLst>
        <pc:docMk/>
      </pc:docMkLst>
      <pc:sldChg chg="addSp delSp modSp mod">
        <pc:chgData name="Deya Jorda" userId="91c737a79a5cea41" providerId="LiveId" clId="{A8E2A5C7-6323-4960-95E1-54F916BF788B}" dt="2024-04-23T20:59:49.564" v="34" actId="20577"/>
        <pc:sldMkLst>
          <pc:docMk/>
          <pc:sldMk cId="0" sldId="256"/>
        </pc:sldMkLst>
        <pc:spChg chg="mod">
          <ac:chgData name="Deya Jorda" userId="91c737a79a5cea41" providerId="LiveId" clId="{A8E2A5C7-6323-4960-95E1-54F916BF788B}" dt="2024-04-23T20:59:24.102" v="27" actId="1076"/>
          <ac:spMkLst>
            <pc:docMk/>
            <pc:sldMk cId="0" sldId="256"/>
            <ac:spMk id="13" creationId="{00000000-0000-0000-0000-000000000000}"/>
          </ac:spMkLst>
        </pc:spChg>
        <pc:spChg chg="mod">
          <ac:chgData name="Deya Jorda" userId="91c737a79a5cea41" providerId="LiveId" clId="{A8E2A5C7-6323-4960-95E1-54F916BF788B}" dt="2024-04-23T20:58:55.708" v="21" actId="1076"/>
          <ac:spMkLst>
            <pc:docMk/>
            <pc:sldMk cId="0" sldId="256"/>
            <ac:spMk id="15" creationId="{00000000-0000-0000-0000-000000000000}"/>
          </ac:spMkLst>
        </pc:spChg>
        <pc:spChg chg="mod">
          <ac:chgData name="Deya Jorda" userId="91c737a79a5cea41" providerId="LiveId" clId="{A8E2A5C7-6323-4960-95E1-54F916BF788B}" dt="2024-04-23T20:59:30.283" v="28" actId="14100"/>
          <ac:spMkLst>
            <pc:docMk/>
            <pc:sldMk cId="0" sldId="256"/>
            <ac:spMk id="17" creationId="{00000000-0000-0000-0000-000000000000}"/>
          </ac:spMkLst>
        </pc:spChg>
        <pc:spChg chg="mod">
          <ac:chgData name="Deya Jorda" userId="91c737a79a5cea41" providerId="LiveId" clId="{A8E2A5C7-6323-4960-95E1-54F916BF788B}" dt="2024-04-23T20:59:49.564" v="34" actId="20577"/>
          <ac:spMkLst>
            <pc:docMk/>
            <pc:sldMk cId="0" sldId="256"/>
            <ac:spMk id="18" creationId="{00000000-0000-0000-0000-000000000000}"/>
          </ac:spMkLst>
        </pc:spChg>
        <pc:spChg chg="mod">
          <ac:chgData name="Deya Jorda" userId="91c737a79a5cea41" providerId="LiveId" clId="{A8E2A5C7-6323-4960-95E1-54F916BF788B}" dt="2024-04-23T20:59:06.227" v="25" actId="20577"/>
          <ac:spMkLst>
            <pc:docMk/>
            <pc:sldMk cId="0" sldId="256"/>
            <ac:spMk id="20" creationId="{00000000-0000-0000-0000-000000000000}"/>
          </ac:spMkLst>
        </pc:spChg>
        <pc:spChg chg="mod">
          <ac:chgData name="Deya Jorda" userId="91c737a79a5cea41" providerId="LiveId" clId="{A8E2A5C7-6323-4960-95E1-54F916BF788B}" dt="2024-04-23T20:57:24.095" v="11" actId="255"/>
          <ac:spMkLst>
            <pc:docMk/>
            <pc:sldMk cId="0" sldId="256"/>
            <ac:spMk id="22" creationId="{00000000-0000-0000-0000-000000000000}"/>
          </ac:spMkLst>
        </pc:spChg>
        <pc:spChg chg="mod">
          <ac:chgData name="Deya Jorda" userId="91c737a79a5cea41" providerId="LiveId" clId="{A8E2A5C7-6323-4960-95E1-54F916BF788B}" dt="2024-04-23T20:57:28.290" v="12" actId="207"/>
          <ac:spMkLst>
            <pc:docMk/>
            <pc:sldMk cId="0" sldId="256"/>
            <ac:spMk id="23" creationId="{00000000-0000-0000-0000-000000000000}"/>
          </ac:spMkLst>
        </pc:spChg>
        <pc:spChg chg="add del">
          <ac:chgData name="Deya Jorda" userId="91c737a79a5cea41" providerId="LiveId" clId="{A8E2A5C7-6323-4960-95E1-54F916BF788B}" dt="2024-04-23T20:57:43.780" v="13" actId="478"/>
          <ac:spMkLst>
            <pc:docMk/>
            <pc:sldMk cId="0" sldId="256"/>
            <ac:spMk id="25" creationId="{950ACA1A-6C37-0D3A-D39A-092A65ABB51E}"/>
          </ac:spMkLst>
        </pc:spChg>
        <pc:grpChg chg="mod">
          <ac:chgData name="Deya Jorda" userId="91c737a79a5cea41" providerId="LiveId" clId="{A8E2A5C7-6323-4960-95E1-54F916BF788B}" dt="2024-04-23T20:58:52.041" v="20" actId="1076"/>
          <ac:grpSpMkLst>
            <pc:docMk/>
            <pc:sldMk cId="0" sldId="256"/>
            <ac:grpSpMk id="6" creationId="{00000000-0000-0000-0000-000000000000}"/>
          </ac:grpSpMkLst>
        </pc:grpChg>
      </pc:sldChg>
      <pc:sldChg chg="modSp mod">
        <pc:chgData name="Deya Jorda" userId="91c737a79a5cea41" providerId="LiveId" clId="{A8E2A5C7-6323-4960-95E1-54F916BF788B}" dt="2024-04-23T23:33:22.435" v="54" actId="1076"/>
        <pc:sldMkLst>
          <pc:docMk/>
          <pc:sldMk cId="0" sldId="257"/>
        </pc:sldMkLst>
        <pc:spChg chg="mod">
          <ac:chgData name="Deya Jorda" userId="91c737a79a5cea41" providerId="LiveId" clId="{A8E2A5C7-6323-4960-95E1-54F916BF788B}" dt="2024-04-23T23:33:22.435" v="54" actId="1076"/>
          <ac:spMkLst>
            <pc:docMk/>
            <pc:sldMk cId="0" sldId="257"/>
            <ac:spMk id="11" creationId="{00000000-0000-0000-0000-000000000000}"/>
          </ac:spMkLst>
        </pc:spChg>
        <pc:spChg chg="mod">
          <ac:chgData name="Deya Jorda" userId="91c737a79a5cea41" providerId="LiveId" clId="{A8E2A5C7-6323-4960-95E1-54F916BF788B}" dt="2024-04-23T21:00:06.845" v="35" actId="14100"/>
          <ac:spMkLst>
            <pc:docMk/>
            <pc:sldMk cId="0" sldId="257"/>
            <ac:spMk id="13" creationId="{00000000-0000-0000-0000-000000000000}"/>
          </ac:spMkLst>
        </pc:spChg>
        <pc:spChg chg="mod">
          <ac:chgData name="Deya Jorda" userId="91c737a79a5cea41" providerId="LiveId" clId="{A8E2A5C7-6323-4960-95E1-54F916BF788B}" dt="2024-04-23T21:00:48.705" v="49" actId="20577"/>
          <ac:spMkLst>
            <pc:docMk/>
            <pc:sldMk cId="0" sldId="257"/>
            <ac:spMk id="14" creationId="{00000000-0000-0000-0000-000000000000}"/>
          </ac:spMkLst>
        </pc:spChg>
        <pc:spChg chg="mod">
          <ac:chgData name="Deya Jorda" userId="91c737a79a5cea41" providerId="LiveId" clId="{A8E2A5C7-6323-4960-95E1-54F916BF788B}" dt="2024-04-23T23:33:19.772" v="53" actId="1076"/>
          <ac:spMkLst>
            <pc:docMk/>
            <pc:sldMk cId="0" sldId="257"/>
            <ac:spMk id="16" creationId="{00000000-0000-0000-0000-000000000000}"/>
          </ac:spMkLst>
        </pc:spChg>
        <pc:spChg chg="mod">
          <ac:chgData name="Deya Jorda" userId="91c737a79a5cea41" providerId="LiveId" clId="{A8E2A5C7-6323-4960-95E1-54F916BF788B}" dt="2024-04-23T21:52:37.145" v="52" actId="1076"/>
          <ac:spMkLst>
            <pc:docMk/>
            <pc:sldMk cId="0" sldId="257"/>
            <ac:spMk id="2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tudentaid.gov/help/info-needed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hyperlink" Target="https://wsac.wa.gov/wasf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7092188" y="3312120"/>
            <a:ext cx="3316302" cy="3316289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685421" y="3490618"/>
            <a:ext cx="4609027" cy="2615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133"/>
              </a:lnSpc>
            </a:pPr>
            <a:r>
              <a:rPr lang="es-US" sz="4753" dirty="0">
                <a:solidFill>
                  <a:srgbClr val="000000"/>
                </a:solidFill>
                <a:latin typeface="Kollektif"/>
              </a:rPr>
              <a:t>Escuela</a:t>
            </a:r>
          </a:p>
          <a:p>
            <a:pPr>
              <a:lnSpc>
                <a:spcPts val="5133"/>
              </a:lnSpc>
            </a:pPr>
            <a:r>
              <a:rPr lang="es-US" sz="4753" dirty="0">
                <a:solidFill>
                  <a:srgbClr val="000000"/>
                </a:solidFill>
                <a:latin typeface="Kollektif"/>
              </a:rPr>
              <a:t>Fecha </a:t>
            </a:r>
          </a:p>
          <a:p>
            <a:pPr>
              <a:lnSpc>
                <a:spcPts val="5133"/>
              </a:lnSpc>
            </a:pPr>
            <a:r>
              <a:rPr lang="es-US" sz="4753" dirty="0">
                <a:solidFill>
                  <a:srgbClr val="000000"/>
                </a:solidFill>
                <a:latin typeface="Kollektif"/>
              </a:rPr>
              <a:t>Hora</a:t>
            </a:r>
          </a:p>
          <a:p>
            <a:pPr>
              <a:lnSpc>
                <a:spcPts val="5133"/>
              </a:lnSpc>
            </a:pPr>
            <a:r>
              <a:rPr lang="es-US" sz="4753" dirty="0">
                <a:solidFill>
                  <a:srgbClr val="000000"/>
                </a:solidFill>
                <a:latin typeface="Kollektif"/>
              </a:rPr>
              <a:t>Ubicación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913890" y="4471090"/>
            <a:ext cx="1672898" cy="99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 dirty="0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2556533" y="5979692"/>
            <a:ext cx="9205216" cy="9030037"/>
            <a:chOff x="0" y="0"/>
            <a:chExt cx="828568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28568" cy="812800"/>
            </a:xfrm>
            <a:custGeom>
              <a:avLst/>
              <a:gdLst/>
              <a:ahLst/>
              <a:cxnLst/>
              <a:rect l="l" t="t" r="r" b="b"/>
              <a:pathLst>
                <a:path w="828568" h="812800">
                  <a:moveTo>
                    <a:pt x="414284" y="0"/>
                  </a:moveTo>
                  <a:cubicBezTo>
                    <a:pt x="185481" y="0"/>
                    <a:pt x="0" y="181951"/>
                    <a:pt x="0" y="406400"/>
                  </a:cubicBezTo>
                  <a:cubicBezTo>
                    <a:pt x="0" y="630849"/>
                    <a:pt x="185481" y="812800"/>
                    <a:pt x="414284" y="812800"/>
                  </a:cubicBezTo>
                  <a:cubicBezTo>
                    <a:pt x="643087" y="812800"/>
                    <a:pt x="828568" y="630849"/>
                    <a:pt x="828568" y="406400"/>
                  </a:cubicBezTo>
                  <a:cubicBezTo>
                    <a:pt x="828568" y="181951"/>
                    <a:pt x="643087" y="0"/>
                    <a:pt x="414284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7678" y="38100"/>
              <a:ext cx="673211" cy="698500"/>
            </a:xfrm>
            <a:prstGeom prst="rect">
              <a:avLst/>
            </a:prstGeom>
          </p:spPr>
          <p:txBody>
            <a:bodyPr lIns="61095" tIns="61095" rIns="61095" bIns="61095" rtlCol="0" anchor="ctr"/>
            <a:lstStyle/>
            <a:p>
              <a:pPr algn="ctr">
                <a:lnSpc>
                  <a:spcPts val="2357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-351226" y="7671195"/>
            <a:ext cx="3554672" cy="3426776"/>
            <a:chOff x="0" y="0"/>
            <a:chExt cx="785196" cy="75694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295686" y="8424404"/>
            <a:ext cx="2260847" cy="20703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66"/>
              </a:lnSpc>
            </a:pPr>
            <a:r>
              <a:rPr lang="es-US" sz="5014">
                <a:solidFill>
                  <a:srgbClr val="FFFFFF"/>
                </a:solidFill>
                <a:latin typeface="League Spartan"/>
              </a:rPr>
              <a:t>Clase de 2024</a:t>
            </a:r>
          </a:p>
        </p:txBody>
      </p:sp>
      <p:sp>
        <p:nvSpPr>
          <p:cNvPr id="13" name="Freeform 13"/>
          <p:cNvSpPr/>
          <p:nvPr/>
        </p:nvSpPr>
        <p:spPr>
          <a:xfrm>
            <a:off x="3815488" y="8400726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3815488" y="9371824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3792984" y="10276263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>
            <a:off x="3815488" y="11427830"/>
            <a:ext cx="458397" cy="459706"/>
          </a:xfrm>
          <a:custGeom>
            <a:avLst/>
            <a:gdLst/>
            <a:ahLst/>
            <a:cxnLst/>
            <a:rect l="l" t="t" r="r" b="b"/>
            <a:pathLst>
              <a:path w="458397" h="459706">
                <a:moveTo>
                  <a:pt x="0" y="0"/>
                </a:moveTo>
                <a:lnTo>
                  <a:pt x="458397" y="0"/>
                </a:lnTo>
                <a:lnTo>
                  <a:pt x="458397" y="459706"/>
                </a:lnTo>
                <a:lnTo>
                  <a:pt x="0" y="4597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TextBox 17"/>
          <p:cNvSpPr txBox="1"/>
          <p:nvPr/>
        </p:nvSpPr>
        <p:spPr>
          <a:xfrm>
            <a:off x="4125072" y="7056083"/>
            <a:ext cx="6079593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es-US" sz="2500" dirty="0">
                <a:solidFill>
                  <a:srgbClr val="000000"/>
                </a:solidFill>
                <a:latin typeface="League Spartan"/>
              </a:rPr>
              <a:t>¿QUÉ TIPO DE AYUDA </a:t>
            </a:r>
          </a:p>
          <a:p>
            <a:pPr>
              <a:lnSpc>
                <a:spcPts val="3576"/>
              </a:lnSpc>
            </a:pPr>
            <a:r>
              <a:rPr lang="es-US" sz="2500" dirty="0">
                <a:solidFill>
                  <a:srgbClr val="000000"/>
                </a:solidFill>
                <a:latin typeface="League Spartan"/>
              </a:rPr>
              <a:t>PUEDEN RECIBIR LOS ESTUDIANTES?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4481044" y="8303719"/>
            <a:ext cx="5927446" cy="873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78" dirty="0">
                <a:solidFill>
                  <a:srgbClr val="000000"/>
                </a:solidFill>
                <a:latin typeface="Kollektif"/>
              </a:rPr>
              <a:t>Comenzar y completar tu solicitud FAFSA o WASFA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427645" y="9401202"/>
            <a:ext cx="5723621" cy="418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00" dirty="0">
                <a:solidFill>
                  <a:srgbClr val="000000"/>
                </a:solidFill>
                <a:latin typeface="Kollektif"/>
              </a:rPr>
              <a:t>Corregir una solicitud ya presentada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481044" y="9968305"/>
            <a:ext cx="5723621" cy="1318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78" dirty="0">
                <a:solidFill>
                  <a:srgbClr val="000000"/>
                </a:solidFill>
                <a:latin typeface="Kollektif"/>
              </a:rPr>
              <a:t>¡Obtener las respuestas que necesitas sobre la ayuda financiera y tus próximos pasos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427645" y="11451034"/>
            <a:ext cx="5571397" cy="873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78" dirty="0">
                <a:solidFill>
                  <a:srgbClr val="000000"/>
                </a:solidFill>
                <a:latin typeface="Kollektif"/>
              </a:rPr>
              <a:t>Si tienes preguntas, consulta con el Consejero universitario y profesional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028700" y="60144"/>
            <a:ext cx="8153400" cy="14080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952"/>
              </a:lnSpc>
            </a:pPr>
            <a:r>
              <a:rPr lang="es-US" sz="6600" dirty="0">
                <a:solidFill>
                  <a:srgbClr val="000000"/>
                </a:solidFill>
                <a:latin typeface="League Spartan"/>
              </a:rPr>
              <a:t>TU </a:t>
            </a:r>
            <a:r>
              <a:rPr lang="es-US" sz="6600" dirty="0">
                <a:solidFill>
                  <a:srgbClr val="990E2E"/>
                </a:solidFill>
                <a:latin typeface="League Spartan"/>
              </a:rPr>
              <a:t>EVENTO</a:t>
            </a:r>
            <a:endParaRPr lang="es-US" sz="6600" dirty="0">
              <a:solidFill>
                <a:srgbClr val="000000"/>
              </a:solidFill>
              <a:latin typeface="League Spartan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286598" y="1346445"/>
            <a:ext cx="10000402" cy="2031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US" sz="6600" dirty="0">
                <a:solidFill>
                  <a:srgbClr val="990E2E"/>
                </a:solidFill>
                <a:latin typeface="League Spartan"/>
              </a:rPr>
              <a:t>DE AYUDA </a:t>
            </a:r>
            <a:r>
              <a:rPr lang="es-US" sz="6600" dirty="0">
                <a:latin typeface="League Spartan"/>
              </a:rPr>
              <a:t>FINANCIERA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7092188" y="3651611"/>
            <a:ext cx="3316302" cy="3316289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807099" y="3690005"/>
            <a:ext cx="4609027" cy="2273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485"/>
              </a:lnSpc>
            </a:pPr>
            <a:r>
              <a:rPr lang="es-US" sz="4153" dirty="0">
                <a:solidFill>
                  <a:srgbClr val="000000"/>
                </a:solidFill>
                <a:latin typeface="Kollektif"/>
              </a:rPr>
              <a:t>Escuela</a:t>
            </a:r>
          </a:p>
          <a:p>
            <a:pPr>
              <a:lnSpc>
                <a:spcPts val="4485"/>
              </a:lnSpc>
            </a:pPr>
            <a:r>
              <a:rPr lang="es-US" sz="4153" dirty="0">
                <a:solidFill>
                  <a:srgbClr val="000000"/>
                </a:solidFill>
                <a:latin typeface="Kollektif"/>
              </a:rPr>
              <a:t>Fecha </a:t>
            </a:r>
          </a:p>
          <a:p>
            <a:pPr>
              <a:lnSpc>
                <a:spcPts val="4485"/>
              </a:lnSpc>
            </a:pPr>
            <a:r>
              <a:rPr lang="es-US" sz="4153" dirty="0">
                <a:solidFill>
                  <a:srgbClr val="000000"/>
                </a:solidFill>
                <a:latin typeface="Kollektif"/>
              </a:rPr>
              <a:t>Hora</a:t>
            </a:r>
          </a:p>
          <a:p>
            <a:pPr>
              <a:lnSpc>
                <a:spcPts val="4485"/>
              </a:lnSpc>
            </a:pPr>
            <a:r>
              <a:rPr lang="es-US" sz="4153" dirty="0">
                <a:solidFill>
                  <a:srgbClr val="000000"/>
                </a:solidFill>
                <a:latin typeface="Kollektif"/>
              </a:rPr>
              <a:t>Ubicación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913890" y="4572924"/>
            <a:ext cx="1672898" cy="99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 dirty="0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2226719" y="5717090"/>
            <a:ext cx="9205216" cy="9030037"/>
            <a:chOff x="0" y="0"/>
            <a:chExt cx="828568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28568" cy="812800"/>
            </a:xfrm>
            <a:custGeom>
              <a:avLst/>
              <a:gdLst/>
              <a:ahLst/>
              <a:cxnLst/>
              <a:rect l="l" t="t" r="r" b="b"/>
              <a:pathLst>
                <a:path w="828568" h="812800">
                  <a:moveTo>
                    <a:pt x="414284" y="0"/>
                  </a:moveTo>
                  <a:cubicBezTo>
                    <a:pt x="185481" y="0"/>
                    <a:pt x="0" y="181951"/>
                    <a:pt x="0" y="406400"/>
                  </a:cubicBezTo>
                  <a:cubicBezTo>
                    <a:pt x="0" y="630849"/>
                    <a:pt x="185481" y="812800"/>
                    <a:pt x="414284" y="812800"/>
                  </a:cubicBezTo>
                  <a:cubicBezTo>
                    <a:pt x="643087" y="812800"/>
                    <a:pt x="828568" y="630849"/>
                    <a:pt x="828568" y="406400"/>
                  </a:cubicBezTo>
                  <a:cubicBezTo>
                    <a:pt x="828568" y="181951"/>
                    <a:pt x="643087" y="0"/>
                    <a:pt x="414284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7678" y="38100"/>
              <a:ext cx="673211" cy="698500"/>
            </a:xfrm>
            <a:prstGeom prst="rect">
              <a:avLst/>
            </a:prstGeom>
          </p:spPr>
          <p:txBody>
            <a:bodyPr lIns="61095" tIns="61095" rIns="61095" bIns="61095" rtlCol="0" anchor="ctr"/>
            <a:lstStyle/>
            <a:p>
              <a:pPr algn="ctr">
                <a:lnSpc>
                  <a:spcPts val="235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3865192" y="8014006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850917" y="9195772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3832940" y="10020467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850917" y="11391341"/>
            <a:ext cx="458397" cy="459706"/>
          </a:xfrm>
          <a:custGeom>
            <a:avLst/>
            <a:gdLst/>
            <a:ahLst/>
            <a:cxnLst/>
            <a:rect l="l" t="t" r="r" b="b"/>
            <a:pathLst>
              <a:path w="458397" h="459706">
                <a:moveTo>
                  <a:pt x="0" y="0"/>
                </a:moveTo>
                <a:lnTo>
                  <a:pt x="458397" y="0"/>
                </a:lnTo>
                <a:lnTo>
                  <a:pt x="458397" y="459706"/>
                </a:lnTo>
                <a:lnTo>
                  <a:pt x="0" y="4597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469047" y="6420640"/>
            <a:ext cx="5762526" cy="13861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es-US" sz="3030" dirty="0">
                <a:solidFill>
                  <a:srgbClr val="000000"/>
                </a:solidFill>
                <a:latin typeface="League Spartan"/>
              </a:rPr>
              <a:t>¿QUÉ TIPO DE AYUDA </a:t>
            </a:r>
          </a:p>
          <a:p>
            <a:pPr>
              <a:lnSpc>
                <a:spcPts val="3576"/>
              </a:lnSpc>
            </a:pPr>
            <a:r>
              <a:rPr lang="es-US" sz="3030" dirty="0">
                <a:solidFill>
                  <a:srgbClr val="000000"/>
                </a:solidFill>
                <a:latin typeface="League Spartan"/>
              </a:rPr>
              <a:t>PUEDEN RECIBIR LOS ESTUDIANTES?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435841" y="7999702"/>
            <a:ext cx="6115262" cy="870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78" dirty="0">
                <a:solidFill>
                  <a:srgbClr val="000000"/>
                </a:solidFill>
                <a:latin typeface="Kollektif"/>
              </a:rPr>
              <a:t>Comenzar y completar tu solicitud FAFSA o WASFA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430510" y="9195772"/>
            <a:ext cx="6079594" cy="873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78" dirty="0">
                <a:solidFill>
                  <a:srgbClr val="000000"/>
                </a:solidFill>
                <a:latin typeface="Kollektif"/>
              </a:rPr>
              <a:t>Corregir una solicitud ya presentada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469047" y="9857822"/>
            <a:ext cx="5927446" cy="1318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78" dirty="0">
                <a:solidFill>
                  <a:srgbClr val="000000"/>
                </a:solidFill>
                <a:latin typeface="Kollektif"/>
              </a:rPr>
              <a:t>¡Obtener las respuestas que necesitas sobre la ayuda financiera y tus próximos pasos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401831" y="11366173"/>
            <a:ext cx="5571397" cy="873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78" dirty="0">
                <a:solidFill>
                  <a:srgbClr val="000000"/>
                </a:solidFill>
                <a:latin typeface="Kollektif"/>
              </a:rPr>
              <a:t>Si tienes preguntas, consulta con el Consejero universitario y profesional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526139" y="1510801"/>
            <a:ext cx="1700580" cy="1639394"/>
            <a:chOff x="0" y="0"/>
            <a:chExt cx="785196" cy="75694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2844417" y="1447815"/>
            <a:ext cx="7412525" cy="25321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736"/>
              </a:lnSpc>
            </a:pPr>
            <a:r>
              <a:rPr lang="es-US" sz="4400" dirty="0">
                <a:solidFill>
                  <a:srgbClr val="990E2E"/>
                </a:solidFill>
                <a:latin typeface="League Spartan"/>
              </a:rPr>
              <a:t>PARTICIPA EN NUESTRO </a:t>
            </a:r>
          </a:p>
          <a:p>
            <a:pPr>
              <a:lnSpc>
                <a:spcPts val="6736"/>
              </a:lnSpc>
            </a:pPr>
            <a:r>
              <a:rPr lang="es-US" sz="4400" dirty="0">
                <a:solidFill>
                  <a:srgbClr val="990E2E"/>
                </a:solidFill>
                <a:latin typeface="League Spartan"/>
              </a:rPr>
              <a:t>EVENTO DE AYUDA FINANCIERA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838912" y="1813433"/>
            <a:ext cx="1075035" cy="1062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es-US" sz="2568">
                <a:solidFill>
                  <a:srgbClr val="FFFFFF"/>
                </a:solidFill>
                <a:latin typeface="League Spartan"/>
              </a:rPr>
              <a:t>Clase de 2024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30006" y="428971"/>
            <a:ext cx="9795066" cy="903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99"/>
              </a:lnSpc>
            </a:pPr>
            <a:r>
              <a:rPr lang="es-US" sz="5356">
                <a:solidFill>
                  <a:srgbClr val="000000"/>
                </a:solidFill>
                <a:latin typeface="League Spartan"/>
              </a:rPr>
              <a:t>¿PROBLEMAS CON FAFSA?</a:t>
            </a:r>
          </a:p>
        </p:txBody>
      </p:sp>
      <p:grpSp>
        <p:nvGrpSpPr>
          <p:cNvPr id="24" name="Group 24"/>
          <p:cNvGrpSpPr/>
          <p:nvPr/>
        </p:nvGrpSpPr>
        <p:grpSpPr>
          <a:xfrm rot="5400000">
            <a:off x="-1459119" y="7825443"/>
            <a:ext cx="6486075" cy="3567838"/>
            <a:chOff x="0" y="0"/>
            <a:chExt cx="759445" cy="417753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759445" cy="417753"/>
            </a:xfrm>
            <a:custGeom>
              <a:avLst/>
              <a:gdLst/>
              <a:ahLst/>
              <a:cxnLst/>
              <a:rect l="l" t="t" r="r" b="b"/>
              <a:pathLst>
                <a:path w="759445" h="417753">
                  <a:moveTo>
                    <a:pt x="111007" y="0"/>
                  </a:moveTo>
                  <a:lnTo>
                    <a:pt x="648438" y="0"/>
                  </a:lnTo>
                  <a:cubicBezTo>
                    <a:pt x="709745" y="0"/>
                    <a:pt x="759445" y="49699"/>
                    <a:pt x="759445" y="111007"/>
                  </a:cubicBezTo>
                  <a:lnTo>
                    <a:pt x="759445" y="306746"/>
                  </a:lnTo>
                  <a:cubicBezTo>
                    <a:pt x="759445" y="368053"/>
                    <a:pt x="709745" y="417753"/>
                    <a:pt x="648438" y="417753"/>
                  </a:cubicBezTo>
                  <a:lnTo>
                    <a:pt x="111007" y="417753"/>
                  </a:lnTo>
                  <a:cubicBezTo>
                    <a:pt x="49699" y="417753"/>
                    <a:pt x="0" y="368053"/>
                    <a:pt x="0" y="306746"/>
                  </a:cubicBezTo>
                  <a:lnTo>
                    <a:pt x="0" y="111007"/>
                  </a:lnTo>
                  <a:cubicBezTo>
                    <a:pt x="0" y="49699"/>
                    <a:pt x="49699" y="0"/>
                    <a:pt x="11100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759445" cy="44632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312405" y="8800254"/>
            <a:ext cx="2899562" cy="749979"/>
            <a:chOff x="-34873" y="-33115"/>
            <a:chExt cx="3106349" cy="839130"/>
          </a:xfrm>
        </p:grpSpPr>
        <p:sp>
          <p:nvSpPr>
            <p:cNvPr id="28" name="Freeform 28"/>
            <p:cNvSpPr/>
            <p:nvPr/>
          </p:nvSpPr>
          <p:spPr>
            <a:xfrm>
              <a:off x="-34873" y="-33115"/>
              <a:ext cx="3106349" cy="839130"/>
            </a:xfrm>
            <a:custGeom>
              <a:avLst/>
              <a:gdLst/>
              <a:ahLst/>
              <a:cxnLst/>
              <a:rect l="l" t="t" r="r" b="b"/>
              <a:pathLst>
                <a:path w="3106349" h="839130">
                  <a:moveTo>
                    <a:pt x="0" y="0"/>
                  </a:moveTo>
                  <a:lnTo>
                    <a:pt x="3106349" y="0"/>
                  </a:lnTo>
                  <a:lnTo>
                    <a:pt x="3106349" y="839130"/>
                  </a:lnTo>
                  <a:lnTo>
                    <a:pt x="0" y="8391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212193" y="44640"/>
              <a:ext cx="2136518" cy="3218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es-US" sz="1400" u="sng" dirty="0">
                  <a:solidFill>
                    <a:srgbClr val="000000"/>
                  </a:solidFill>
                  <a:latin typeface="Kollektif"/>
                  <a:hlinkClick r:id="rId8" tooltip="https://studentaid.gov/help/info-needed"/>
                </a:rPr>
                <a:t>Información de FAFSA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312404" y="11762630"/>
            <a:ext cx="2959219" cy="629347"/>
            <a:chOff x="58017" y="-89783"/>
            <a:chExt cx="3106349" cy="839130"/>
          </a:xfrm>
        </p:grpSpPr>
        <p:sp>
          <p:nvSpPr>
            <p:cNvPr id="31" name="Freeform 31"/>
            <p:cNvSpPr/>
            <p:nvPr/>
          </p:nvSpPr>
          <p:spPr>
            <a:xfrm>
              <a:off x="58017" y="-89783"/>
              <a:ext cx="3106349" cy="839130"/>
            </a:xfrm>
            <a:custGeom>
              <a:avLst/>
              <a:gdLst/>
              <a:ahLst/>
              <a:cxnLst/>
              <a:rect l="l" t="t" r="r" b="b"/>
              <a:pathLst>
                <a:path w="3106349" h="839130">
                  <a:moveTo>
                    <a:pt x="0" y="0"/>
                  </a:moveTo>
                  <a:lnTo>
                    <a:pt x="3106349" y="0"/>
                  </a:lnTo>
                  <a:lnTo>
                    <a:pt x="3106349" y="839130"/>
                  </a:lnTo>
                  <a:lnTo>
                    <a:pt x="0" y="8391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304874" y="-73496"/>
              <a:ext cx="2136518" cy="3754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es-US" sz="1400" u="sng" dirty="0">
                  <a:solidFill>
                    <a:srgbClr val="000000"/>
                  </a:solidFill>
                  <a:latin typeface="Kollektif"/>
                  <a:hlinkClick r:id="rId9" tooltip="https://wsac.wa.gov/wasfa"/>
                </a:rPr>
                <a:t>Información de WASFA</a:t>
              </a:r>
            </a:p>
          </p:txBody>
        </p:sp>
      </p:grpSp>
      <p:sp>
        <p:nvSpPr>
          <p:cNvPr id="33" name="Freeform 33">
            <a:hlinkClick r:id="rId9" tooltip="https://wsac.wa.gov/wasfa"/>
          </p:cNvPr>
          <p:cNvSpPr/>
          <p:nvPr/>
        </p:nvSpPr>
        <p:spPr>
          <a:xfrm>
            <a:off x="809835" y="9550234"/>
            <a:ext cx="1941525" cy="1815939"/>
          </a:xfrm>
          <a:custGeom>
            <a:avLst/>
            <a:gdLst/>
            <a:ahLst/>
            <a:cxnLst/>
            <a:rect l="l" t="t" r="r" b="b"/>
            <a:pathLst>
              <a:path w="1916914" h="1908739">
                <a:moveTo>
                  <a:pt x="0" y="0"/>
                </a:moveTo>
                <a:lnTo>
                  <a:pt x="1916914" y="0"/>
                </a:lnTo>
                <a:lnTo>
                  <a:pt x="1916914" y="1908739"/>
                </a:lnTo>
                <a:lnTo>
                  <a:pt x="0" y="190873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TextBox 34"/>
          <p:cNvSpPr txBox="1"/>
          <p:nvPr/>
        </p:nvSpPr>
        <p:spPr>
          <a:xfrm>
            <a:off x="816478" y="6670346"/>
            <a:ext cx="1934882" cy="3209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68"/>
              </a:lnSpc>
            </a:pPr>
            <a:r>
              <a:rPr lang="es-US" sz="2176">
                <a:solidFill>
                  <a:srgbClr val="000000"/>
                </a:solidFill>
                <a:latin typeface="League Spartan"/>
              </a:rPr>
              <a:t>RECURSOS</a:t>
            </a:r>
          </a:p>
        </p:txBody>
      </p:sp>
      <p:sp>
        <p:nvSpPr>
          <p:cNvPr id="35" name="Freeform 35"/>
          <p:cNvSpPr/>
          <p:nvPr/>
        </p:nvSpPr>
        <p:spPr>
          <a:xfrm>
            <a:off x="838913" y="7049887"/>
            <a:ext cx="1912448" cy="1633530"/>
          </a:xfrm>
          <a:custGeom>
            <a:avLst/>
            <a:gdLst/>
            <a:ahLst/>
            <a:cxnLst/>
            <a:rect l="l" t="t" r="r" b="b"/>
            <a:pathLst>
              <a:path w="1910163" h="1914176">
                <a:moveTo>
                  <a:pt x="0" y="0"/>
                </a:moveTo>
                <a:lnTo>
                  <a:pt x="1910163" y="0"/>
                </a:lnTo>
                <a:lnTo>
                  <a:pt x="1910163" y="1914177"/>
                </a:lnTo>
                <a:lnTo>
                  <a:pt x="0" y="1914177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142</Words>
  <Application>Microsoft Office PowerPoint</Application>
  <PresentationFormat>Custom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Kollektif Bold</vt:lpstr>
      <vt:lpstr>League Spartan</vt:lpstr>
      <vt:lpstr>Kollektif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Post</dc:title>
  <dc:creator>Achilles reyna</dc:creator>
  <cp:lastModifiedBy>Theresa Reyna</cp:lastModifiedBy>
  <cp:revision>4</cp:revision>
  <dcterms:created xsi:type="dcterms:W3CDTF">2006-08-16T00:00:00Z</dcterms:created>
  <dcterms:modified xsi:type="dcterms:W3CDTF">2024-04-24T00:58:45Z</dcterms:modified>
  <dc:identifier>DAGBd0n-CZs</dc:identifier>
</cp:coreProperties>
</file>