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</p:sldIdLst>
  <p:sldSz cx="10287000" cy="128524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3182" autoAdjust="0"/>
  </p:normalViewPr>
  <p:slideViewPr>
    <p:cSldViewPr>
      <p:cViewPr>
        <p:scale>
          <a:sx n="50" d="100"/>
          <a:sy n="50" d="100"/>
        </p:scale>
        <p:origin x="221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aid.gov/help/info-needed" TargetMode="Externa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5" Type="http://schemas.openxmlformats.org/officeDocument/2006/relationships/image" Target="../media/image4.sv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wsac.wa.gov/wasf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7092188" y="3312120"/>
            <a:ext cx="3316302" cy="3316289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555232" y="3816626"/>
            <a:ext cx="4609027" cy="26156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ru-RU" sz="4400" b="1" dirty="0">
                <a:solidFill>
                  <a:srgbClr val="000000"/>
                </a:solidFill>
                <a:latin typeface="Kollektif"/>
              </a:rPr>
              <a:t>Название школы:</a:t>
            </a:r>
          </a:p>
          <a:p>
            <a:pPr>
              <a:lnSpc>
                <a:spcPts val="5133"/>
              </a:lnSpc>
            </a:pPr>
            <a:r>
              <a:rPr lang="ru-RU" sz="4400" b="1" dirty="0">
                <a:solidFill>
                  <a:srgbClr val="000000"/>
                </a:solidFill>
                <a:latin typeface="Kollektif"/>
              </a:rPr>
              <a:t>Дата: </a:t>
            </a:r>
          </a:p>
          <a:p>
            <a:pPr>
              <a:lnSpc>
                <a:spcPts val="5133"/>
              </a:lnSpc>
            </a:pPr>
            <a:r>
              <a:rPr lang="ru-RU" sz="4400" b="1" dirty="0">
                <a:solidFill>
                  <a:srgbClr val="000000"/>
                </a:solidFill>
                <a:latin typeface="Kollektif"/>
              </a:rPr>
              <a:t>Время:</a:t>
            </a:r>
          </a:p>
          <a:p>
            <a:pPr>
              <a:lnSpc>
                <a:spcPts val="5133"/>
              </a:lnSpc>
            </a:pPr>
            <a:r>
              <a:rPr lang="ru-RU" sz="4400" b="1" dirty="0">
                <a:solidFill>
                  <a:srgbClr val="000000"/>
                </a:solidFill>
                <a:latin typeface="Kollektif"/>
              </a:rPr>
              <a:t>Место: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913890" y="4471090"/>
            <a:ext cx="1672898" cy="1023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 dirty="0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489580" y="6106232"/>
            <a:ext cx="9205216" cy="9030037"/>
            <a:chOff x="0" y="0"/>
            <a:chExt cx="828568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8568" cy="812800"/>
            </a:xfrm>
            <a:custGeom>
              <a:avLst/>
              <a:gdLst/>
              <a:ahLst/>
              <a:cxnLst/>
              <a:rect l="l" t="t" r="r" b="b"/>
              <a:pathLst>
                <a:path w="828568" h="812800">
                  <a:moveTo>
                    <a:pt x="414284" y="0"/>
                  </a:moveTo>
                  <a:cubicBezTo>
                    <a:pt x="185481" y="0"/>
                    <a:pt x="0" y="181951"/>
                    <a:pt x="0" y="406400"/>
                  </a:cubicBezTo>
                  <a:cubicBezTo>
                    <a:pt x="0" y="630849"/>
                    <a:pt x="185481" y="812800"/>
                    <a:pt x="414284" y="812800"/>
                  </a:cubicBezTo>
                  <a:cubicBezTo>
                    <a:pt x="643087" y="812800"/>
                    <a:pt x="828568" y="630849"/>
                    <a:pt x="828568" y="406400"/>
                  </a:cubicBezTo>
                  <a:cubicBezTo>
                    <a:pt x="828568" y="181951"/>
                    <a:pt x="643087" y="0"/>
                    <a:pt x="414284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7678" y="38100"/>
              <a:ext cx="673211" cy="698500"/>
            </a:xfrm>
            <a:prstGeom prst="rect">
              <a:avLst/>
            </a:prstGeom>
          </p:spPr>
          <p:txBody>
            <a:bodyPr lIns="61095" tIns="61095" rIns="61095" bIns="61095" rtlCol="0" anchor="ctr"/>
            <a:lstStyle/>
            <a:p>
              <a:pPr algn="ctr">
                <a:lnSpc>
                  <a:spcPts val="2357"/>
                </a:lnSpc>
                <a:spcBef>
                  <a:spcPct val="0"/>
                </a:spcBef>
              </a:pPr>
              <a:endParaRPr sz="2000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351226" y="7671195"/>
            <a:ext cx="3554672" cy="3426776"/>
            <a:chOff x="0" y="0"/>
            <a:chExt cx="785196" cy="75694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95686" y="8424404"/>
            <a:ext cx="2260847" cy="20750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66"/>
              </a:lnSpc>
            </a:pPr>
            <a:r>
              <a:rPr lang="ru-RU" sz="4400" b="1" dirty="0">
                <a:solidFill>
                  <a:srgbClr val="FFFFFF"/>
                </a:solidFill>
                <a:latin typeface="+mj-lt"/>
              </a:rPr>
              <a:t>Выпуск </a:t>
            </a:r>
            <a:r>
              <a:rPr lang="ru-RU" sz="5400" b="1" dirty="0">
                <a:solidFill>
                  <a:srgbClr val="FFFFFF"/>
                </a:solidFill>
                <a:latin typeface="+mj-lt"/>
              </a:rPr>
              <a:t>2024 </a:t>
            </a:r>
            <a:endParaRPr lang="ru-RU" sz="4400" b="1" dirty="0">
              <a:solidFill>
                <a:srgbClr val="FFFFFF"/>
              </a:solidFill>
              <a:latin typeface="+mj-lt"/>
            </a:endParaRPr>
          </a:p>
          <a:p>
            <a:pPr algn="ctr">
              <a:lnSpc>
                <a:spcPts val="5466"/>
              </a:lnSpc>
            </a:pPr>
            <a:r>
              <a:rPr lang="ru-RU" sz="4400" b="1" dirty="0">
                <a:solidFill>
                  <a:srgbClr val="FFFFFF"/>
                </a:solidFill>
                <a:latin typeface="+mj-lt"/>
              </a:rPr>
              <a:t>года</a:t>
            </a:r>
          </a:p>
        </p:txBody>
      </p:sp>
      <p:sp>
        <p:nvSpPr>
          <p:cNvPr id="13" name="Freeform 13"/>
          <p:cNvSpPr/>
          <p:nvPr/>
        </p:nvSpPr>
        <p:spPr>
          <a:xfrm>
            <a:off x="3815488" y="7956553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3855719" y="9938826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3812115" y="10885792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Freeform 16"/>
          <p:cNvSpPr/>
          <p:nvPr/>
        </p:nvSpPr>
        <p:spPr>
          <a:xfrm>
            <a:off x="3812115" y="11691246"/>
            <a:ext cx="458397" cy="459706"/>
          </a:xfrm>
          <a:custGeom>
            <a:avLst/>
            <a:gdLst/>
            <a:ahLst/>
            <a:cxnLst/>
            <a:rect l="l" t="t" r="r" b="b"/>
            <a:pathLst>
              <a:path w="458397" h="459706">
                <a:moveTo>
                  <a:pt x="0" y="0"/>
                </a:moveTo>
                <a:lnTo>
                  <a:pt x="458397" y="0"/>
                </a:lnTo>
                <a:lnTo>
                  <a:pt x="458397" y="459706"/>
                </a:lnTo>
                <a:lnTo>
                  <a:pt x="0" y="459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4524474" y="7003527"/>
            <a:ext cx="5500598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ru-RU" sz="3600" b="1" dirty="0">
                <a:solidFill>
                  <a:srgbClr val="000000"/>
                </a:solidFill>
              </a:rPr>
              <a:t>КАКУЮ ПОМОЩЬ МОГУТ  </a:t>
            </a:r>
          </a:p>
          <a:p>
            <a:pPr>
              <a:lnSpc>
                <a:spcPts val="3576"/>
              </a:lnSpc>
            </a:pPr>
            <a:r>
              <a:rPr lang="ru-RU" sz="3600" b="1" dirty="0">
                <a:solidFill>
                  <a:srgbClr val="000000"/>
                </a:solidFill>
              </a:rPr>
              <a:t>ПОЛУЧИТЬ УЧАЩИЕСЯ?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453675" y="7956553"/>
            <a:ext cx="5571397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Помощь с заполнением бесплатного заявления на получение федеральной студенческой помощи (</a:t>
            </a:r>
            <a:r>
              <a:rPr lang="ru-RU" sz="2400" dirty="0" err="1">
                <a:solidFill>
                  <a:srgbClr val="000000"/>
                </a:solidFill>
              </a:rPr>
              <a:t>FAFSA</a:t>
            </a:r>
            <a:r>
              <a:rPr lang="ru-RU" sz="2400" dirty="0">
                <a:solidFill>
                  <a:srgbClr val="000000"/>
                </a:solidFill>
              </a:rPr>
              <a:t>) или заявления на получение финансовой помощи штата Вашингтон (</a:t>
            </a:r>
            <a:r>
              <a:rPr lang="ru-RU" sz="2400" dirty="0" err="1">
                <a:solidFill>
                  <a:srgbClr val="000000"/>
                </a:solidFill>
              </a:rPr>
              <a:t>WASFA</a:t>
            </a:r>
            <a:r>
              <a:rPr lang="ru-RU" sz="24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464024" y="9930558"/>
            <a:ext cx="5795758" cy="8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ru-RU" sz="2400" dirty="0">
                <a:solidFill>
                  <a:srgbClr val="000000"/>
                </a:solidFill>
              </a:rPr>
              <a:t>Внесение исправлений в уже поданное заявление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464024" y="10859675"/>
            <a:ext cx="5571397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464023" y="11655548"/>
            <a:ext cx="5571397" cy="1107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С вопросами обращайтесь к консультанту по вопросам обучения в колледже и карьеры.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685421" y="294588"/>
            <a:ext cx="8901367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5400" b="1" dirty="0">
                <a:solidFill>
                  <a:srgbClr val="000000"/>
                </a:solidFill>
                <a:latin typeface="+mj-lt"/>
              </a:rPr>
              <a:t>ВАШЕ МЕРОПРИЯТИЕ, ПОСВЯЩЕННОЕ ВОПРОСАМ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700213" y="1779829"/>
            <a:ext cx="8057522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5400" b="1" dirty="0">
                <a:solidFill>
                  <a:srgbClr val="990E2E"/>
                </a:solidFill>
                <a:latin typeface="+mj-lt"/>
              </a:rPr>
              <a:t>ПРЕДОСТАВЛЕНИЯ ФИНАНСОВОЙ ПОМОЩИ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7092188" y="3651611"/>
            <a:ext cx="3316302" cy="3316289"/>
            <a:chOff x="0" y="0"/>
            <a:chExt cx="6350000" cy="634997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" name="TextBox 4"/>
          <p:cNvSpPr txBox="1"/>
          <p:nvPr/>
        </p:nvSpPr>
        <p:spPr>
          <a:xfrm>
            <a:off x="730671" y="3901603"/>
            <a:ext cx="4609027" cy="2273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485"/>
              </a:lnSpc>
            </a:pPr>
            <a:r>
              <a:rPr lang="ru-RU" sz="3000" b="1" dirty="0">
                <a:solidFill>
                  <a:srgbClr val="000000"/>
                </a:solidFill>
                <a:latin typeface="Kollektif"/>
              </a:rPr>
              <a:t>Название школы:</a:t>
            </a:r>
          </a:p>
          <a:p>
            <a:pPr>
              <a:lnSpc>
                <a:spcPts val="4485"/>
              </a:lnSpc>
            </a:pPr>
            <a:r>
              <a:rPr lang="ru-RU" sz="3000" b="1" dirty="0">
                <a:solidFill>
                  <a:srgbClr val="000000"/>
                </a:solidFill>
                <a:latin typeface="Kollektif"/>
              </a:rPr>
              <a:t>Дата: </a:t>
            </a:r>
          </a:p>
          <a:p>
            <a:pPr>
              <a:lnSpc>
                <a:spcPts val="4485"/>
              </a:lnSpc>
            </a:pPr>
            <a:r>
              <a:rPr lang="ru-RU" sz="3000" b="1" dirty="0">
                <a:solidFill>
                  <a:srgbClr val="000000"/>
                </a:solidFill>
                <a:latin typeface="Kollektif"/>
              </a:rPr>
              <a:t>Время:</a:t>
            </a:r>
          </a:p>
          <a:p>
            <a:pPr>
              <a:lnSpc>
                <a:spcPts val="4485"/>
              </a:lnSpc>
            </a:pPr>
            <a:r>
              <a:rPr lang="ru-RU" sz="3000" b="1" dirty="0">
                <a:solidFill>
                  <a:srgbClr val="000000"/>
                </a:solidFill>
                <a:latin typeface="Kollektif"/>
              </a:rPr>
              <a:t>Место: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913890" y="4572924"/>
            <a:ext cx="1672898" cy="1023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51"/>
              </a:lnSpc>
            </a:pPr>
            <a:r>
              <a:rPr lang="en-US" sz="2247" dirty="0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2226719" y="5717090"/>
            <a:ext cx="9205216" cy="9030037"/>
            <a:chOff x="0" y="0"/>
            <a:chExt cx="828568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28568" cy="812800"/>
            </a:xfrm>
            <a:custGeom>
              <a:avLst/>
              <a:gdLst/>
              <a:ahLst/>
              <a:cxnLst/>
              <a:rect l="l" t="t" r="r" b="b"/>
              <a:pathLst>
                <a:path w="828568" h="812800">
                  <a:moveTo>
                    <a:pt x="414284" y="0"/>
                  </a:moveTo>
                  <a:cubicBezTo>
                    <a:pt x="185481" y="0"/>
                    <a:pt x="0" y="181951"/>
                    <a:pt x="0" y="406400"/>
                  </a:cubicBezTo>
                  <a:cubicBezTo>
                    <a:pt x="0" y="630849"/>
                    <a:pt x="185481" y="812800"/>
                    <a:pt x="414284" y="812800"/>
                  </a:cubicBezTo>
                  <a:cubicBezTo>
                    <a:pt x="643087" y="812800"/>
                    <a:pt x="828568" y="630849"/>
                    <a:pt x="828568" y="406400"/>
                  </a:cubicBezTo>
                  <a:cubicBezTo>
                    <a:pt x="828568" y="181951"/>
                    <a:pt x="643087" y="0"/>
                    <a:pt x="414284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7678" y="38100"/>
              <a:ext cx="673211" cy="698500"/>
            </a:xfrm>
            <a:prstGeom prst="rect">
              <a:avLst/>
            </a:prstGeom>
          </p:spPr>
          <p:txBody>
            <a:bodyPr lIns="61095" tIns="61095" rIns="61095" bIns="61095" rtlCol="0" anchor="ctr"/>
            <a:lstStyle/>
            <a:p>
              <a:pPr algn="ctr">
                <a:lnSpc>
                  <a:spcPts val="235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3815488" y="8225020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815488" y="9558606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3815488" y="10494711"/>
            <a:ext cx="458397" cy="458397"/>
          </a:xfrm>
          <a:custGeom>
            <a:avLst/>
            <a:gdLst/>
            <a:ahLst/>
            <a:cxnLst/>
            <a:rect l="l" t="t" r="r" b="b"/>
            <a:pathLst>
              <a:path w="458397" h="458397">
                <a:moveTo>
                  <a:pt x="0" y="0"/>
                </a:moveTo>
                <a:lnTo>
                  <a:pt x="458397" y="0"/>
                </a:lnTo>
                <a:lnTo>
                  <a:pt x="458397" y="458397"/>
                </a:lnTo>
                <a:lnTo>
                  <a:pt x="0" y="45839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815488" y="11617598"/>
            <a:ext cx="458397" cy="459706"/>
          </a:xfrm>
          <a:custGeom>
            <a:avLst/>
            <a:gdLst/>
            <a:ahLst/>
            <a:cxnLst/>
            <a:rect l="l" t="t" r="r" b="b"/>
            <a:pathLst>
              <a:path w="458397" h="459706">
                <a:moveTo>
                  <a:pt x="0" y="0"/>
                </a:moveTo>
                <a:lnTo>
                  <a:pt x="458397" y="0"/>
                </a:lnTo>
                <a:lnTo>
                  <a:pt x="458397" y="459706"/>
                </a:lnTo>
                <a:lnTo>
                  <a:pt x="0" y="45970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409036" y="6754503"/>
            <a:ext cx="5500598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ru-RU" sz="3600" b="1" dirty="0">
                <a:solidFill>
                  <a:srgbClr val="000000"/>
                </a:solidFill>
              </a:rPr>
              <a:t>КАКУЮ ПОМОЩЬ МОГУТ </a:t>
            </a:r>
          </a:p>
          <a:p>
            <a:pPr>
              <a:lnSpc>
                <a:spcPts val="3576"/>
              </a:lnSpc>
            </a:pPr>
            <a:r>
              <a:rPr lang="ru-RU" sz="3600" b="1" dirty="0">
                <a:solidFill>
                  <a:srgbClr val="000000"/>
                </a:solidFill>
              </a:rPr>
              <a:t>ПОЛУЧИТЬ УЧАЩИЕСЯ?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419107" y="7921189"/>
            <a:ext cx="5641633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Помощь с заполнением бесплатного заявления на получение федеральной студенческой помощи (</a:t>
            </a:r>
            <a:r>
              <a:rPr lang="ru-RU" sz="2400" dirty="0" err="1">
                <a:solidFill>
                  <a:srgbClr val="000000"/>
                </a:solidFill>
              </a:rPr>
              <a:t>FAFSA</a:t>
            </a:r>
            <a:r>
              <a:rPr lang="ru-RU" sz="2400" dirty="0">
                <a:solidFill>
                  <a:srgbClr val="000000"/>
                </a:solidFill>
              </a:rPr>
              <a:t>) или заявления на получение финансовой помощи штата Вашингтон (</a:t>
            </a:r>
            <a:r>
              <a:rPr lang="ru-RU" sz="2400" dirty="0" err="1">
                <a:solidFill>
                  <a:srgbClr val="000000"/>
                </a:solidFill>
              </a:rPr>
              <a:t>WASFA</a:t>
            </a:r>
            <a:r>
              <a:rPr lang="ru-RU" sz="24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451243" y="9782145"/>
            <a:ext cx="5571397" cy="8667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ru-RU" sz="2400" dirty="0">
                <a:solidFill>
                  <a:srgbClr val="000000"/>
                </a:solidFill>
              </a:rPr>
              <a:t>Внесение исправлений в уже поданное заявление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419107" y="10721138"/>
            <a:ext cx="5571397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53675" y="11538017"/>
            <a:ext cx="5455959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С вопросами обращайтесь к консультанту по вопросам обучения в колледже и карьеры.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526139" y="1510801"/>
            <a:ext cx="1700580" cy="1639394"/>
            <a:chOff x="0" y="0"/>
            <a:chExt cx="785196" cy="75694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2549868" y="1946377"/>
            <a:ext cx="7176929" cy="19697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ru-RU" sz="3200" b="1" dirty="0">
                <a:solidFill>
                  <a:srgbClr val="990E2E"/>
                </a:solidFill>
              </a:rPr>
              <a:t>ПРИХОДИТЕ НА НАШЕ МЕРОПРИЯТИЕ, </a:t>
            </a:r>
          </a:p>
          <a:p>
            <a:r>
              <a:rPr lang="ru-RU" sz="3200" b="1" dirty="0">
                <a:solidFill>
                  <a:srgbClr val="990E2E"/>
                </a:solidFill>
              </a:rPr>
              <a:t>ПОСВЯЩЕННОЕ ВОПРОСАМ
ПРЕДОСТАВЛЕНИЯ ФИНАНСОВОЙ ПОМОЩИ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838912" y="1813433"/>
            <a:ext cx="1075035" cy="1077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99"/>
              </a:lnSpc>
            </a:pPr>
            <a:r>
              <a:rPr lang="ru-RU" sz="2400" b="1" dirty="0">
                <a:solidFill>
                  <a:srgbClr val="FFFFFF"/>
                </a:solidFill>
              </a:rPr>
              <a:t>Выпуск </a:t>
            </a:r>
            <a:r>
              <a:rPr lang="ru-RU" sz="2800" b="1" dirty="0">
                <a:solidFill>
                  <a:srgbClr val="FFFFFF"/>
                </a:solidFill>
              </a:rPr>
              <a:t>2024</a:t>
            </a:r>
            <a:r>
              <a:rPr lang="ru-RU" sz="2400" b="1" dirty="0">
                <a:solidFill>
                  <a:srgbClr val="FFFFFF"/>
                </a:solidFill>
              </a:rPr>
              <a:t> </a:t>
            </a:r>
          </a:p>
          <a:p>
            <a:pPr algn="ctr">
              <a:lnSpc>
                <a:spcPts val="2799"/>
              </a:lnSpc>
            </a:pPr>
            <a:r>
              <a:rPr lang="ru-RU" sz="2400" b="1" dirty="0">
                <a:solidFill>
                  <a:srgbClr val="FFFFFF"/>
                </a:solidFill>
              </a:rPr>
              <a:t>года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42900" y="296484"/>
            <a:ext cx="9417961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3200" b="1" dirty="0">
                <a:solidFill>
                  <a:srgbClr val="000000"/>
                </a:solidFill>
              </a:rPr>
              <a:t>ТРУДНОСТИ С ЗАПОЛНЕНИЕМ БЕСПЛАТНОГО ЗАЯВЛЕНИЯ НА ПОЛУЧЕНИЕ ФЕДЕРАЛЬНОЙ СТУДЕНЧЕСКОЙ ПОМОЩИ (</a:t>
            </a:r>
            <a:r>
              <a:rPr lang="ru-RU" sz="3200" b="1" dirty="0" err="1">
                <a:solidFill>
                  <a:srgbClr val="000000"/>
                </a:solidFill>
              </a:rPr>
              <a:t>FAFSA</a:t>
            </a:r>
            <a:r>
              <a:rPr lang="ru-RU" sz="3200" b="1" dirty="0">
                <a:solidFill>
                  <a:srgbClr val="000000"/>
                </a:solidFill>
              </a:rPr>
              <a:t>)?</a:t>
            </a:r>
          </a:p>
        </p:txBody>
      </p:sp>
      <p:grpSp>
        <p:nvGrpSpPr>
          <p:cNvPr id="24" name="Group 24"/>
          <p:cNvGrpSpPr/>
          <p:nvPr/>
        </p:nvGrpSpPr>
        <p:grpSpPr>
          <a:xfrm rot="5400000">
            <a:off x="-1459119" y="7831793"/>
            <a:ext cx="6486075" cy="3567838"/>
            <a:chOff x="0" y="0"/>
            <a:chExt cx="759445" cy="417753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759445" cy="417753"/>
            </a:xfrm>
            <a:custGeom>
              <a:avLst/>
              <a:gdLst/>
              <a:ahLst/>
              <a:cxnLst/>
              <a:rect l="l" t="t" r="r" b="b"/>
              <a:pathLst>
                <a:path w="759445" h="417753">
                  <a:moveTo>
                    <a:pt x="111007" y="0"/>
                  </a:moveTo>
                  <a:lnTo>
                    <a:pt x="648438" y="0"/>
                  </a:lnTo>
                  <a:cubicBezTo>
                    <a:pt x="709745" y="0"/>
                    <a:pt x="759445" y="49699"/>
                    <a:pt x="759445" y="111007"/>
                  </a:cubicBezTo>
                  <a:lnTo>
                    <a:pt x="759445" y="306746"/>
                  </a:lnTo>
                  <a:cubicBezTo>
                    <a:pt x="759445" y="368053"/>
                    <a:pt x="709745" y="417753"/>
                    <a:pt x="648438" y="417753"/>
                  </a:cubicBezTo>
                  <a:lnTo>
                    <a:pt x="111007" y="417753"/>
                  </a:lnTo>
                  <a:cubicBezTo>
                    <a:pt x="49699" y="417753"/>
                    <a:pt x="0" y="368053"/>
                    <a:pt x="0" y="306746"/>
                  </a:cubicBezTo>
                  <a:lnTo>
                    <a:pt x="0" y="111007"/>
                  </a:lnTo>
                  <a:cubicBezTo>
                    <a:pt x="0" y="49699"/>
                    <a:pt x="49699" y="0"/>
                    <a:pt x="11100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759445" cy="446328"/>
            </a:xfrm>
            <a:prstGeom prst="rect">
              <a:avLst/>
            </a:prstGeom>
          </p:spPr>
          <p:txBody>
            <a:bodyPr lIns="47790" tIns="47790" rIns="47790" bIns="47790" rtlCol="0" anchor="ctr"/>
            <a:lstStyle/>
            <a:p>
              <a:pPr algn="ctr">
                <a:lnSpc>
                  <a:spcPts val="1843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634773" y="9133934"/>
            <a:ext cx="2329762" cy="629347"/>
            <a:chOff x="0" y="0"/>
            <a:chExt cx="3106349" cy="839130"/>
          </a:xfrm>
        </p:grpSpPr>
        <p:sp>
          <p:nvSpPr>
            <p:cNvPr id="28" name="Freeform 28"/>
            <p:cNvSpPr/>
            <p:nvPr/>
          </p:nvSpPr>
          <p:spPr>
            <a:xfrm>
              <a:off x="0" y="0"/>
              <a:ext cx="3106349" cy="839130"/>
            </a:xfrm>
            <a:custGeom>
              <a:avLst/>
              <a:gdLst/>
              <a:ahLst/>
              <a:cxnLst/>
              <a:rect l="l" t="t" r="r" b="b"/>
              <a:pathLst>
                <a:path w="3106349" h="839130">
                  <a:moveTo>
                    <a:pt x="0" y="0"/>
                  </a:moveTo>
                  <a:lnTo>
                    <a:pt x="3106349" y="0"/>
                  </a:lnTo>
                  <a:lnTo>
                    <a:pt x="3106349" y="839130"/>
                  </a:lnTo>
                  <a:lnTo>
                    <a:pt x="0" y="839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87601" y="14125"/>
              <a:ext cx="2821329" cy="39070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ru-RU" sz="1300" b="1" u="sng" dirty="0">
                  <a:solidFill>
                    <a:srgbClr val="000000"/>
                  </a:solidFill>
                  <a:latin typeface="Kollektif"/>
                  <a:hlinkClick r:id="rId8" tooltip="https://studentaid.gov/help/info-needed"/>
                </a:rPr>
                <a:t>Информация о </a:t>
              </a:r>
              <a:r>
                <a:rPr lang="ru-RU" sz="1300" b="1" u="sng" dirty="0" err="1">
                  <a:solidFill>
                    <a:srgbClr val="000000"/>
                  </a:solidFill>
                  <a:latin typeface="Kollektif"/>
                  <a:hlinkClick r:id="rId8" tooltip="https://studentaid.gov/help/info-needed"/>
                </a:rPr>
                <a:t>FAFSA</a:t>
              </a:r>
              <a:endParaRPr lang="ru-RU" sz="1300" b="1" u="sng" dirty="0">
                <a:solidFill>
                  <a:srgbClr val="000000"/>
                </a:solidFill>
                <a:latin typeface="Kollektif"/>
                <a:hlinkClick r:id="rId8" tooltip="https://studentaid.gov/help/info-needed"/>
              </a:endParaRP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619037" y="11841448"/>
            <a:ext cx="2329762" cy="629347"/>
            <a:chOff x="-20981" y="15308"/>
            <a:chExt cx="3106349" cy="839130"/>
          </a:xfrm>
        </p:grpSpPr>
        <p:sp>
          <p:nvSpPr>
            <p:cNvPr id="31" name="Freeform 31"/>
            <p:cNvSpPr/>
            <p:nvPr/>
          </p:nvSpPr>
          <p:spPr>
            <a:xfrm>
              <a:off x="-20981" y="15308"/>
              <a:ext cx="3106349" cy="839130"/>
            </a:xfrm>
            <a:custGeom>
              <a:avLst/>
              <a:gdLst/>
              <a:ahLst/>
              <a:cxnLst/>
              <a:rect l="l" t="t" r="r" b="b"/>
              <a:pathLst>
                <a:path w="3106349" h="839130">
                  <a:moveTo>
                    <a:pt x="0" y="0"/>
                  </a:moveTo>
                  <a:lnTo>
                    <a:pt x="3106349" y="0"/>
                  </a:lnTo>
                  <a:lnTo>
                    <a:pt x="3106349" y="839130"/>
                  </a:lnTo>
                  <a:lnTo>
                    <a:pt x="0" y="839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83165" y="15308"/>
              <a:ext cx="2424838" cy="38198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ru-RU" sz="1300" b="1" u="sng" dirty="0">
                  <a:solidFill>
                    <a:srgbClr val="000000"/>
                  </a:solidFill>
                  <a:latin typeface="Kollektif"/>
                  <a:hlinkClick r:id="rId8" tooltip="https://studentaid.gov/help/info-needed"/>
                </a:rPr>
                <a:t>Информация о </a:t>
              </a:r>
              <a:r>
                <a:rPr lang="en-US" sz="1300" b="1" u="sng" dirty="0" err="1">
                  <a:solidFill>
                    <a:srgbClr val="000000"/>
                  </a:solidFill>
                  <a:latin typeface="Kollektif"/>
                  <a:hlinkClick r:id="rId8" tooltip="https://studentaid.gov/help/info-needed"/>
                </a:rPr>
                <a:t>WASFA</a:t>
              </a:r>
              <a:endParaRPr lang="ru-RU" sz="1300" b="1" u="sng" dirty="0">
                <a:solidFill>
                  <a:srgbClr val="000000"/>
                </a:solidFill>
                <a:latin typeface="Kollektif"/>
                <a:hlinkClick r:id="rId8" tooltip="https://studentaid.gov/help/info-needed"/>
              </a:endParaRPr>
            </a:p>
          </p:txBody>
        </p:sp>
      </p:grpSp>
      <p:sp>
        <p:nvSpPr>
          <p:cNvPr id="33" name="Freeform 33">
            <a:hlinkClick r:id="rId9" tooltip="https://wsac.wa.gov/wasfa"/>
          </p:cNvPr>
          <p:cNvSpPr/>
          <p:nvPr/>
        </p:nvSpPr>
        <p:spPr>
          <a:xfrm>
            <a:off x="841197" y="9843555"/>
            <a:ext cx="1916914" cy="1908739"/>
          </a:xfrm>
          <a:custGeom>
            <a:avLst/>
            <a:gdLst/>
            <a:ahLst/>
            <a:cxnLst/>
            <a:rect l="l" t="t" r="r" b="b"/>
            <a:pathLst>
              <a:path w="1916914" h="1908739">
                <a:moveTo>
                  <a:pt x="0" y="0"/>
                </a:moveTo>
                <a:lnTo>
                  <a:pt x="1916914" y="0"/>
                </a:lnTo>
                <a:lnTo>
                  <a:pt x="1916914" y="1908739"/>
                </a:lnTo>
                <a:lnTo>
                  <a:pt x="0" y="190873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4" name="TextBox 34"/>
          <p:cNvSpPr txBox="1"/>
          <p:nvPr/>
        </p:nvSpPr>
        <p:spPr>
          <a:xfrm>
            <a:off x="816478" y="6670346"/>
            <a:ext cx="1934882" cy="3424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68"/>
              </a:lnSpc>
            </a:pPr>
            <a:r>
              <a:rPr lang="ru-RU" sz="2400" b="1" dirty="0">
                <a:solidFill>
                  <a:srgbClr val="000000"/>
                </a:solidFill>
                <a:latin typeface="League Spartan"/>
              </a:rPr>
              <a:t>РЕСУРСЫ</a:t>
            </a:r>
          </a:p>
        </p:txBody>
      </p:sp>
      <p:sp>
        <p:nvSpPr>
          <p:cNvPr id="35" name="Freeform 35"/>
          <p:cNvSpPr/>
          <p:nvPr/>
        </p:nvSpPr>
        <p:spPr>
          <a:xfrm>
            <a:off x="841197" y="7049887"/>
            <a:ext cx="1910163" cy="1914176"/>
          </a:xfrm>
          <a:custGeom>
            <a:avLst/>
            <a:gdLst/>
            <a:ahLst/>
            <a:cxnLst/>
            <a:rect l="l" t="t" r="r" b="b"/>
            <a:pathLst>
              <a:path w="1910163" h="1914176">
                <a:moveTo>
                  <a:pt x="0" y="0"/>
                </a:moveTo>
                <a:lnTo>
                  <a:pt x="1910163" y="0"/>
                </a:lnTo>
                <a:lnTo>
                  <a:pt x="1910163" y="1914177"/>
                </a:lnTo>
                <a:lnTo>
                  <a:pt x="0" y="1914177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191</Words>
  <Application>Microsoft Office PowerPoint</Application>
  <PresentationFormat>Custom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Kollektif Bold</vt:lpstr>
      <vt:lpstr>League Spartan</vt:lpstr>
      <vt:lpstr>Kollektif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Post</dc:title>
  <dc:creator>Achilles reyna</dc:creator>
  <cp:lastModifiedBy>Theresa Reyna</cp:lastModifiedBy>
  <cp:revision>6</cp:revision>
  <dcterms:created xsi:type="dcterms:W3CDTF">2006-08-16T00:00:00Z</dcterms:created>
  <dcterms:modified xsi:type="dcterms:W3CDTF">2024-04-24T00:12:16Z</dcterms:modified>
  <dc:identifier>DAGBd0n-CZs</dc:identifier>
</cp:coreProperties>
</file>