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 id="2147483732" r:id="rId5"/>
  </p:sldMasterIdLst>
  <p:notesMasterIdLst>
    <p:notesMasterId r:id="rId27"/>
  </p:notesMasterIdLst>
  <p:sldIdLst>
    <p:sldId id="256" r:id="rId6"/>
    <p:sldId id="454" r:id="rId7"/>
    <p:sldId id="466" r:id="rId8"/>
    <p:sldId id="455" r:id="rId9"/>
    <p:sldId id="457" r:id="rId10"/>
    <p:sldId id="483" r:id="rId11"/>
    <p:sldId id="456" r:id="rId12"/>
    <p:sldId id="468" r:id="rId13"/>
    <p:sldId id="459" r:id="rId14"/>
    <p:sldId id="467" r:id="rId15"/>
    <p:sldId id="475" r:id="rId16"/>
    <p:sldId id="478" r:id="rId17"/>
    <p:sldId id="448" r:id="rId18"/>
    <p:sldId id="486" r:id="rId19"/>
    <p:sldId id="485" r:id="rId20"/>
    <p:sldId id="484" r:id="rId21"/>
    <p:sldId id="464" r:id="rId22"/>
    <p:sldId id="360" r:id="rId23"/>
    <p:sldId id="444" r:id="rId24"/>
    <p:sldId id="359" r:id="rId25"/>
    <p:sldId id="487" r:id="rId26"/>
  </p:sldIdLst>
  <p:sldSz cx="12192000" cy="6858000"/>
  <p:notesSz cx="6858000" cy="47053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8140B7-1B9E-A434-8058-BD1F6DA11C21}" name="Maria Rebecchi" initials="MR" userId="S::mrebecchi@collegesuccessfoundation.org::6d2c51c0-67f2-41d7-8ddf-67ab0cea2d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C0B8"/>
    <a:srgbClr val="4A66AC"/>
    <a:srgbClr val="FFFFFF"/>
    <a:srgbClr val="009900"/>
    <a:srgbClr val="9D1B3A"/>
    <a:srgbClr val="E0EBF6"/>
    <a:srgbClr val="F3AB1B"/>
    <a:srgbClr val="E9EA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77EDDF-36D8-4C13-9FBA-931CA75AF6AC}" v="292" dt="2023-06-01T16:00:26.499"/>
    <p1510:client id="{2665C5AA-45E2-F7CD-8D49-CF7331ED8056}" v="65" dt="2023-06-01T18:34:31.518"/>
    <p1510:client id="{3F0654BE-DA3A-10A9-7128-DBBC7538924F}" v="66" dt="2023-06-05T20:27:23.539"/>
    <p1510:client id="{415E35E3-764F-914F-9AAE-C4E6E052462B}" v="486" dt="2023-06-01T18:37:01.034"/>
    <p1510:client id="{474BBF4D-DE01-EC1E-D86B-6E775A6761E5}" v="729" dt="2023-06-01T22:14:01.120"/>
    <p1510:client id="{50E150D4-96FD-8FF7-FE96-E30FBE3093A0}" v="481" dt="2023-06-06T18:41:01.195"/>
    <p1510:client id="{6DA8C871-0255-9B20-7D8A-C32230F311A6}" v="83" dt="2023-06-01T19:56:07.920"/>
    <p1510:client id="{6FFEBE62-048B-0E54-DC1D-83E3A92B2F5F}" v="208" dt="2023-06-15T23:18:23.139"/>
    <p1510:client id="{72B21E1C-8E3E-CC21-85ED-EDEDDB446144}" v="15" dt="2023-06-06T22:59:31.538"/>
    <p1510:client id="{7A706861-4F9E-48A7-BD6D-7F08057B4C6A}" v="51" dt="2022-08-05T23:43:08.810"/>
    <p1510:client id="{84271F68-C603-7115-B1B5-BB9BE14E5676}" v="127" dt="2023-06-22T16:16:41.866"/>
    <p1510:client id="{8A7EE604-714C-8A97-BE91-1CFEADE1BBA4}" v="40" dt="2023-06-22T16:21:47.687"/>
    <p1510:client id="{8DED1903-37A1-4908-F7AB-C9BC5AF588EC}" v="84" dt="2023-06-02T17:29:05.007"/>
    <p1510:client id="{A7DB4F90-0623-A233-182A-A52B9E001318}" v="209" dt="2023-06-15T22:53:46.802"/>
    <p1510:client id="{A8A5FB12-12AE-EE73-C9F8-F23EBA883517}" v="3010" dt="2023-06-14T17:36:55.017"/>
    <p1510:client id="{A902B3FE-5A0F-0BAD-3203-7DE1B46915F2}" v="508" dt="2023-06-06T23:37:00.894"/>
    <p1510:client id="{B4635D87-259E-4100-121D-7826EC43F2B9}" v="856" dt="2023-06-05T21:46:12.709"/>
    <p1510:client id="{B48B6DCC-1B0B-DACE-D00D-C9C596B76B55}" v="70" dt="2023-05-31T23:34:15.167"/>
    <p1510:client id="{C0160967-F9D5-92E9-2C4D-DF062EC255CE}" v="744" dt="2023-06-02T17:21:28.913"/>
    <p1510:client id="{C676A800-935A-4718-21D3-B78E6C226166}" v="92" dt="2023-06-06T00:33:43.272"/>
    <p1510:client id="{C9141C36-8A2C-E9E9-93FF-700DD44F2672}" v="1119" dt="2023-06-06T18:59:25.670"/>
    <p1510:client id="{DEE9548E-B333-C406-80E4-9AD31390F07C}" v="177" dt="2023-06-01T19:01:48.670"/>
    <p1510:client id="{E9D552DD-57BC-5E51-E171-6AEDA377F263}" v="883" dt="2023-05-31T23:19:01.043"/>
    <p1510:client id="{EF74F8D0-E6D9-E0D1-AB49-A4834DD15A6E}" v="408" dt="2023-05-31T22:40:31.0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49941" autoAdjust="0"/>
  </p:normalViewPr>
  <p:slideViewPr>
    <p:cSldViewPr snapToGrid="0">
      <p:cViewPr varScale="1">
        <p:scale>
          <a:sx n="57" d="100"/>
          <a:sy n="57" d="100"/>
        </p:scale>
        <p:origin x="33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3.xml.rels><?xml version="1.0" encoding="UTF-8" standalone="yes"?>
<Relationships xmlns="http://schemas.openxmlformats.org/package/2006/relationships"><Relationship Id="rId1" Type="http://schemas.openxmlformats.org/officeDocument/2006/relationships/hyperlink" Target="http://www.washboard.org/" TargetMode="External"/></Relationships>
</file>

<file path=ppt/diagrams/_rels/data4.xml.rels><?xml version="1.0" encoding="UTF-8" standalone="yes"?>
<Relationships xmlns="http://schemas.openxmlformats.org/package/2006/relationships"><Relationship Id="rId1" Type="http://schemas.openxmlformats.org/officeDocument/2006/relationships/hyperlink" Target="https://www.collegesuccessfoundation.org/our-approach/scholarships/"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3.xml.rels><?xml version="1.0" encoding="UTF-8" standalone="yes"?>
<Relationships xmlns="http://schemas.openxmlformats.org/package/2006/relationships"><Relationship Id="rId1" Type="http://schemas.openxmlformats.org/officeDocument/2006/relationships/hyperlink" Target="http://www.washboard.org/"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s://www.collegesuccessfoundation.org/our-approach/scholarships/"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D00648-8CE7-48FE-9FA5-C8143F8FAB73}"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4E8A83B-A94F-4CF1-B321-4C1953581BC6}">
      <dgm:prSet phldr="0"/>
      <dgm:spPr/>
      <dgm:t>
        <a:bodyPr/>
        <a:lstStyle/>
        <a:p>
          <a:pPr>
            <a:lnSpc>
              <a:spcPct val="100000"/>
            </a:lnSpc>
          </a:pPr>
          <a:r>
            <a:rPr lang="en-US" b="1" dirty="0">
              <a:solidFill>
                <a:srgbClr val="3FC0B8"/>
              </a:solidFill>
              <a:latin typeface="Corbel" panose="020B0503020204020204"/>
            </a:rPr>
            <a:t>Apprenticeship</a:t>
          </a:r>
        </a:p>
      </dgm:t>
    </dgm:pt>
    <dgm:pt modelId="{82F44190-C3BE-4356-9FE0-954D8A98D939}" type="parTrans" cxnId="{DC9E4022-9C37-4212-A5A7-B7E1F83AACCD}">
      <dgm:prSet/>
      <dgm:spPr/>
      <dgm:t>
        <a:bodyPr/>
        <a:lstStyle/>
        <a:p>
          <a:endParaRPr lang="en-US"/>
        </a:p>
      </dgm:t>
    </dgm:pt>
    <dgm:pt modelId="{2B1AAACF-B689-4592-AC07-4C7B87072E5D}" type="sibTrans" cxnId="{DC9E4022-9C37-4212-A5A7-B7E1F83AACCD}">
      <dgm:prSet/>
      <dgm:spPr/>
      <dgm:t>
        <a:bodyPr/>
        <a:lstStyle/>
        <a:p>
          <a:endParaRPr lang="en-US"/>
        </a:p>
      </dgm:t>
    </dgm:pt>
    <dgm:pt modelId="{C9FCC4FA-1323-4E4A-9D4E-A7BD2E795051}">
      <dgm:prSet phldr="0"/>
      <dgm:spPr/>
      <dgm:t>
        <a:bodyPr/>
        <a:lstStyle/>
        <a:p>
          <a:pPr>
            <a:lnSpc>
              <a:spcPct val="100000"/>
            </a:lnSpc>
          </a:pPr>
          <a:r>
            <a:rPr lang="en-US" b="1" dirty="0">
              <a:solidFill>
                <a:srgbClr val="3FC0B8"/>
              </a:solidFill>
              <a:latin typeface="Corbel" panose="020B0503020204020204"/>
            </a:rPr>
            <a:t>Trade School</a:t>
          </a:r>
        </a:p>
      </dgm:t>
    </dgm:pt>
    <dgm:pt modelId="{B72D1CDA-3522-48D2-854B-20CC9567301E}" type="parTrans" cxnId="{742A9652-349D-4997-AA73-EA8513AECB0D}">
      <dgm:prSet/>
      <dgm:spPr/>
      <dgm:t>
        <a:bodyPr/>
        <a:lstStyle/>
        <a:p>
          <a:endParaRPr lang="en-US"/>
        </a:p>
      </dgm:t>
    </dgm:pt>
    <dgm:pt modelId="{7FF279EF-2576-4BC2-92E9-AED0C718CC81}" type="sibTrans" cxnId="{742A9652-349D-4997-AA73-EA8513AECB0D}">
      <dgm:prSet/>
      <dgm:spPr/>
      <dgm:t>
        <a:bodyPr/>
        <a:lstStyle/>
        <a:p>
          <a:endParaRPr lang="en-US"/>
        </a:p>
      </dgm:t>
    </dgm:pt>
    <dgm:pt modelId="{63AE3B86-0F34-4B4B-8CCF-690A4B0E5DF9}">
      <dgm:prSet phldr="0"/>
      <dgm:spPr/>
      <dgm:t>
        <a:bodyPr/>
        <a:lstStyle/>
        <a:p>
          <a:pPr>
            <a:lnSpc>
              <a:spcPct val="100000"/>
            </a:lnSpc>
          </a:pPr>
          <a:r>
            <a:rPr lang="en-US" b="1">
              <a:solidFill>
                <a:srgbClr val="3FC0B8"/>
              </a:solidFill>
              <a:latin typeface="Corbel" panose="020B0503020204020204"/>
            </a:rPr>
            <a:t>2-Year Community College</a:t>
          </a:r>
        </a:p>
      </dgm:t>
    </dgm:pt>
    <dgm:pt modelId="{E246C794-4E4D-45DF-ABB7-3CCE53243E96}" type="parTrans" cxnId="{4A829A60-422F-45A3-9D32-C9D771CA7E45}">
      <dgm:prSet/>
      <dgm:spPr/>
      <dgm:t>
        <a:bodyPr/>
        <a:lstStyle/>
        <a:p>
          <a:endParaRPr lang="en-US"/>
        </a:p>
      </dgm:t>
    </dgm:pt>
    <dgm:pt modelId="{AC7901E1-9461-47FF-8896-F48E1D0D014D}" type="sibTrans" cxnId="{4A829A60-422F-45A3-9D32-C9D771CA7E45}">
      <dgm:prSet/>
      <dgm:spPr/>
      <dgm:t>
        <a:bodyPr/>
        <a:lstStyle/>
        <a:p>
          <a:endParaRPr lang="en-US"/>
        </a:p>
      </dgm:t>
    </dgm:pt>
    <dgm:pt modelId="{4DE5A3F7-756B-4C0A-8EE0-EE6C992433D9}">
      <dgm:prSet phldr="0"/>
      <dgm:spPr/>
      <dgm:t>
        <a:bodyPr/>
        <a:lstStyle/>
        <a:p>
          <a:pPr>
            <a:lnSpc>
              <a:spcPct val="100000"/>
            </a:lnSpc>
          </a:pPr>
          <a:r>
            <a:rPr lang="en-US" b="1" dirty="0">
              <a:solidFill>
                <a:srgbClr val="3FC0B8"/>
              </a:solidFill>
              <a:latin typeface="Corbel" panose="020B0503020204020204"/>
            </a:rPr>
            <a:t>4-Year College/University</a:t>
          </a:r>
        </a:p>
      </dgm:t>
    </dgm:pt>
    <dgm:pt modelId="{E3BB954F-DB6F-453A-AECE-3540FF8E7812}" type="parTrans" cxnId="{7B1D49D8-98F6-41A3-90A1-6F7554586209}">
      <dgm:prSet/>
      <dgm:spPr/>
      <dgm:t>
        <a:bodyPr/>
        <a:lstStyle/>
        <a:p>
          <a:endParaRPr lang="en-US"/>
        </a:p>
      </dgm:t>
    </dgm:pt>
    <dgm:pt modelId="{4D200E3D-DEF4-475B-BBE6-ABBA72F8D8F6}" type="sibTrans" cxnId="{7B1D49D8-98F6-41A3-90A1-6F7554586209}">
      <dgm:prSet/>
      <dgm:spPr/>
      <dgm:t>
        <a:bodyPr/>
        <a:lstStyle/>
        <a:p>
          <a:endParaRPr lang="en-US"/>
        </a:p>
      </dgm:t>
    </dgm:pt>
    <dgm:pt modelId="{B8D19AB1-3B91-4A85-A1F8-5628715E697E}" type="pres">
      <dgm:prSet presAssocID="{0AD00648-8CE7-48FE-9FA5-C8143F8FAB73}" presName="root" presStyleCnt="0">
        <dgm:presLayoutVars>
          <dgm:dir/>
          <dgm:resizeHandles val="exact"/>
        </dgm:presLayoutVars>
      </dgm:prSet>
      <dgm:spPr/>
    </dgm:pt>
    <dgm:pt modelId="{F72CB831-F9CE-4C9A-A5D1-74615CC7267A}" type="pres">
      <dgm:prSet presAssocID="{14E8A83B-A94F-4CF1-B321-4C1953581BC6}" presName="compNode" presStyleCnt="0"/>
      <dgm:spPr/>
    </dgm:pt>
    <dgm:pt modelId="{5FA21F84-3573-47C0-A008-E17565516375}" type="pres">
      <dgm:prSet presAssocID="{14E8A83B-A94F-4CF1-B321-4C1953581BC6}"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CBFCD227-660D-4D76-95BC-1E0968348A45}" type="pres">
      <dgm:prSet presAssocID="{14E8A83B-A94F-4CF1-B321-4C1953581BC6}" presName="spaceRect" presStyleCnt="0"/>
      <dgm:spPr/>
    </dgm:pt>
    <dgm:pt modelId="{7AC71904-E640-4BD4-AD80-0776A60C8D9A}" type="pres">
      <dgm:prSet presAssocID="{14E8A83B-A94F-4CF1-B321-4C1953581BC6}" presName="textRect" presStyleLbl="revTx" presStyleIdx="0" presStyleCnt="4">
        <dgm:presLayoutVars>
          <dgm:chMax val="1"/>
          <dgm:chPref val="1"/>
        </dgm:presLayoutVars>
      </dgm:prSet>
      <dgm:spPr/>
    </dgm:pt>
    <dgm:pt modelId="{59D30E3A-684B-4816-8FAC-7DB4892639BF}" type="pres">
      <dgm:prSet presAssocID="{2B1AAACF-B689-4592-AC07-4C7B87072E5D}" presName="sibTrans" presStyleCnt="0"/>
      <dgm:spPr/>
    </dgm:pt>
    <dgm:pt modelId="{B951E0AF-BBD7-4FF2-B280-24A07E2C74FD}" type="pres">
      <dgm:prSet presAssocID="{C9FCC4FA-1323-4E4A-9D4E-A7BD2E795051}" presName="compNode" presStyleCnt="0"/>
      <dgm:spPr/>
    </dgm:pt>
    <dgm:pt modelId="{6BA75B8F-4253-40BE-A02A-E71246EF92B5}" type="pres">
      <dgm:prSet presAssocID="{C9FCC4FA-1323-4E4A-9D4E-A7BD2E79505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28356AEB-3095-49E5-BF96-ECD72496F242}" type="pres">
      <dgm:prSet presAssocID="{C9FCC4FA-1323-4E4A-9D4E-A7BD2E795051}" presName="spaceRect" presStyleCnt="0"/>
      <dgm:spPr/>
    </dgm:pt>
    <dgm:pt modelId="{4FB53712-436C-4189-9178-32A6A928487D}" type="pres">
      <dgm:prSet presAssocID="{C9FCC4FA-1323-4E4A-9D4E-A7BD2E795051}" presName="textRect" presStyleLbl="revTx" presStyleIdx="1" presStyleCnt="4">
        <dgm:presLayoutVars>
          <dgm:chMax val="1"/>
          <dgm:chPref val="1"/>
        </dgm:presLayoutVars>
      </dgm:prSet>
      <dgm:spPr/>
    </dgm:pt>
    <dgm:pt modelId="{D2F4ED8A-8CEE-49A5-A3C7-B305EE8B9759}" type="pres">
      <dgm:prSet presAssocID="{7FF279EF-2576-4BC2-92E9-AED0C718CC81}" presName="sibTrans" presStyleCnt="0"/>
      <dgm:spPr/>
    </dgm:pt>
    <dgm:pt modelId="{F52BE4FF-6C0C-459E-BAA4-715E0F03DCA2}" type="pres">
      <dgm:prSet presAssocID="{63AE3B86-0F34-4B4B-8CCF-690A4B0E5DF9}" presName="compNode" presStyleCnt="0"/>
      <dgm:spPr/>
    </dgm:pt>
    <dgm:pt modelId="{240A20F6-EE6C-42A3-8318-48538D900E1D}" type="pres">
      <dgm:prSet presAssocID="{63AE3B86-0F34-4B4B-8CCF-690A4B0E5DF9}"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76305393-9165-403D-821A-A877B8CC30C8}" type="pres">
      <dgm:prSet presAssocID="{63AE3B86-0F34-4B4B-8CCF-690A4B0E5DF9}" presName="spaceRect" presStyleCnt="0"/>
      <dgm:spPr/>
    </dgm:pt>
    <dgm:pt modelId="{ACCC6F66-CDA1-41C8-9940-8D15EBEF6DF2}" type="pres">
      <dgm:prSet presAssocID="{63AE3B86-0F34-4B4B-8CCF-690A4B0E5DF9}" presName="textRect" presStyleLbl="revTx" presStyleIdx="2" presStyleCnt="4">
        <dgm:presLayoutVars>
          <dgm:chMax val="1"/>
          <dgm:chPref val="1"/>
        </dgm:presLayoutVars>
      </dgm:prSet>
      <dgm:spPr/>
    </dgm:pt>
    <dgm:pt modelId="{12FA14F7-06C2-49E4-82A5-8F4408FE1934}" type="pres">
      <dgm:prSet presAssocID="{AC7901E1-9461-47FF-8896-F48E1D0D014D}" presName="sibTrans" presStyleCnt="0"/>
      <dgm:spPr/>
    </dgm:pt>
    <dgm:pt modelId="{69FFC1B0-BA4C-452C-8577-0FB56DCE320E}" type="pres">
      <dgm:prSet presAssocID="{4DE5A3F7-756B-4C0A-8EE0-EE6C992433D9}" presName="compNode" presStyleCnt="0"/>
      <dgm:spPr/>
    </dgm:pt>
    <dgm:pt modelId="{230BCEF0-080E-439E-A101-14278DDE6F10}" type="pres">
      <dgm:prSet presAssocID="{4DE5A3F7-756B-4C0A-8EE0-EE6C992433D9}"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ploma Roll"/>
        </a:ext>
      </dgm:extLst>
    </dgm:pt>
    <dgm:pt modelId="{FC9C51FB-39C6-4680-B2DF-1C76655440EA}" type="pres">
      <dgm:prSet presAssocID="{4DE5A3F7-756B-4C0A-8EE0-EE6C992433D9}" presName="spaceRect" presStyleCnt="0"/>
      <dgm:spPr/>
    </dgm:pt>
    <dgm:pt modelId="{81CF5586-03B2-4C40-8C28-A0903CB11B7B}" type="pres">
      <dgm:prSet presAssocID="{4DE5A3F7-756B-4C0A-8EE0-EE6C992433D9}" presName="textRect" presStyleLbl="revTx" presStyleIdx="3" presStyleCnt="4">
        <dgm:presLayoutVars>
          <dgm:chMax val="1"/>
          <dgm:chPref val="1"/>
        </dgm:presLayoutVars>
      </dgm:prSet>
      <dgm:spPr/>
    </dgm:pt>
  </dgm:ptLst>
  <dgm:cxnLst>
    <dgm:cxn modelId="{DC9E4022-9C37-4212-A5A7-B7E1F83AACCD}" srcId="{0AD00648-8CE7-48FE-9FA5-C8143F8FAB73}" destId="{14E8A83B-A94F-4CF1-B321-4C1953581BC6}" srcOrd="0" destOrd="0" parTransId="{82F44190-C3BE-4356-9FE0-954D8A98D939}" sibTransId="{2B1AAACF-B689-4592-AC07-4C7B87072E5D}"/>
    <dgm:cxn modelId="{4A829A60-422F-45A3-9D32-C9D771CA7E45}" srcId="{0AD00648-8CE7-48FE-9FA5-C8143F8FAB73}" destId="{63AE3B86-0F34-4B4B-8CCF-690A4B0E5DF9}" srcOrd="2" destOrd="0" parTransId="{E246C794-4E4D-45DF-ABB7-3CCE53243E96}" sibTransId="{AC7901E1-9461-47FF-8896-F48E1D0D014D}"/>
    <dgm:cxn modelId="{FF250F61-A7DA-4125-851E-5DDA066362F2}" type="presOf" srcId="{63AE3B86-0F34-4B4B-8CCF-690A4B0E5DF9}" destId="{ACCC6F66-CDA1-41C8-9940-8D15EBEF6DF2}" srcOrd="0" destOrd="0" presId="urn:microsoft.com/office/officeart/2018/2/layout/IconLabelList"/>
    <dgm:cxn modelId="{75853548-A165-46E9-AC8C-AD40FDB0DAD3}" type="presOf" srcId="{C9FCC4FA-1323-4E4A-9D4E-A7BD2E795051}" destId="{4FB53712-436C-4189-9178-32A6A928487D}" srcOrd="0" destOrd="0" presId="urn:microsoft.com/office/officeart/2018/2/layout/IconLabelList"/>
    <dgm:cxn modelId="{742A9652-349D-4997-AA73-EA8513AECB0D}" srcId="{0AD00648-8CE7-48FE-9FA5-C8143F8FAB73}" destId="{C9FCC4FA-1323-4E4A-9D4E-A7BD2E795051}" srcOrd="1" destOrd="0" parTransId="{B72D1CDA-3522-48D2-854B-20CC9567301E}" sibTransId="{7FF279EF-2576-4BC2-92E9-AED0C718CC81}"/>
    <dgm:cxn modelId="{5AF53B5A-5AD3-41D9-8FBA-EE5DCED9A08E}" type="presOf" srcId="{14E8A83B-A94F-4CF1-B321-4C1953581BC6}" destId="{7AC71904-E640-4BD4-AD80-0776A60C8D9A}" srcOrd="0" destOrd="0" presId="urn:microsoft.com/office/officeart/2018/2/layout/IconLabelList"/>
    <dgm:cxn modelId="{551A30C3-E12B-410F-9826-F017CE7623FA}" type="presOf" srcId="{4DE5A3F7-756B-4C0A-8EE0-EE6C992433D9}" destId="{81CF5586-03B2-4C40-8C28-A0903CB11B7B}" srcOrd="0" destOrd="0" presId="urn:microsoft.com/office/officeart/2018/2/layout/IconLabelList"/>
    <dgm:cxn modelId="{7B1D49D8-98F6-41A3-90A1-6F7554586209}" srcId="{0AD00648-8CE7-48FE-9FA5-C8143F8FAB73}" destId="{4DE5A3F7-756B-4C0A-8EE0-EE6C992433D9}" srcOrd="3" destOrd="0" parTransId="{E3BB954F-DB6F-453A-AECE-3540FF8E7812}" sibTransId="{4D200E3D-DEF4-475B-BBE6-ABBA72F8D8F6}"/>
    <dgm:cxn modelId="{5F3749DB-7BEB-44DE-B8DC-4F55B5848BFD}" type="presOf" srcId="{0AD00648-8CE7-48FE-9FA5-C8143F8FAB73}" destId="{B8D19AB1-3B91-4A85-A1F8-5628715E697E}" srcOrd="0" destOrd="0" presId="urn:microsoft.com/office/officeart/2018/2/layout/IconLabelList"/>
    <dgm:cxn modelId="{71D3E3E3-E9BE-484D-84A1-432B7A15553C}" type="presParOf" srcId="{B8D19AB1-3B91-4A85-A1F8-5628715E697E}" destId="{F72CB831-F9CE-4C9A-A5D1-74615CC7267A}" srcOrd="0" destOrd="0" presId="urn:microsoft.com/office/officeart/2018/2/layout/IconLabelList"/>
    <dgm:cxn modelId="{9F0C78FF-1607-4531-80B7-17D40CF077A1}" type="presParOf" srcId="{F72CB831-F9CE-4C9A-A5D1-74615CC7267A}" destId="{5FA21F84-3573-47C0-A008-E17565516375}" srcOrd="0" destOrd="0" presId="urn:microsoft.com/office/officeart/2018/2/layout/IconLabelList"/>
    <dgm:cxn modelId="{EBAB162B-D580-4AAB-9885-5E25277FD8B8}" type="presParOf" srcId="{F72CB831-F9CE-4C9A-A5D1-74615CC7267A}" destId="{CBFCD227-660D-4D76-95BC-1E0968348A45}" srcOrd="1" destOrd="0" presId="urn:microsoft.com/office/officeart/2018/2/layout/IconLabelList"/>
    <dgm:cxn modelId="{43689046-410B-43E5-A157-109C9EE8F904}" type="presParOf" srcId="{F72CB831-F9CE-4C9A-A5D1-74615CC7267A}" destId="{7AC71904-E640-4BD4-AD80-0776A60C8D9A}" srcOrd="2" destOrd="0" presId="urn:microsoft.com/office/officeart/2018/2/layout/IconLabelList"/>
    <dgm:cxn modelId="{0152F0F3-E626-4A34-A128-F95E8DBF0E99}" type="presParOf" srcId="{B8D19AB1-3B91-4A85-A1F8-5628715E697E}" destId="{59D30E3A-684B-4816-8FAC-7DB4892639BF}" srcOrd="1" destOrd="0" presId="urn:microsoft.com/office/officeart/2018/2/layout/IconLabelList"/>
    <dgm:cxn modelId="{D43B2670-4BF6-46F4-B01C-342A88C5389E}" type="presParOf" srcId="{B8D19AB1-3B91-4A85-A1F8-5628715E697E}" destId="{B951E0AF-BBD7-4FF2-B280-24A07E2C74FD}" srcOrd="2" destOrd="0" presId="urn:microsoft.com/office/officeart/2018/2/layout/IconLabelList"/>
    <dgm:cxn modelId="{986C3432-A121-49A8-9F1F-BC3864C9C77C}" type="presParOf" srcId="{B951E0AF-BBD7-4FF2-B280-24A07E2C74FD}" destId="{6BA75B8F-4253-40BE-A02A-E71246EF92B5}" srcOrd="0" destOrd="0" presId="urn:microsoft.com/office/officeart/2018/2/layout/IconLabelList"/>
    <dgm:cxn modelId="{52AD3ACA-A851-4DA7-95EC-E683206A4BC9}" type="presParOf" srcId="{B951E0AF-BBD7-4FF2-B280-24A07E2C74FD}" destId="{28356AEB-3095-49E5-BF96-ECD72496F242}" srcOrd="1" destOrd="0" presId="urn:microsoft.com/office/officeart/2018/2/layout/IconLabelList"/>
    <dgm:cxn modelId="{42374B73-DFEE-42BB-8E14-F7880C9A6D36}" type="presParOf" srcId="{B951E0AF-BBD7-4FF2-B280-24A07E2C74FD}" destId="{4FB53712-436C-4189-9178-32A6A928487D}" srcOrd="2" destOrd="0" presId="urn:microsoft.com/office/officeart/2018/2/layout/IconLabelList"/>
    <dgm:cxn modelId="{15517AF2-AE8B-4A41-A182-382F988479BB}" type="presParOf" srcId="{B8D19AB1-3B91-4A85-A1F8-5628715E697E}" destId="{D2F4ED8A-8CEE-49A5-A3C7-B305EE8B9759}" srcOrd="3" destOrd="0" presId="urn:microsoft.com/office/officeart/2018/2/layout/IconLabelList"/>
    <dgm:cxn modelId="{425DC097-DF2E-4F40-B54C-BC17F7FF06E0}" type="presParOf" srcId="{B8D19AB1-3B91-4A85-A1F8-5628715E697E}" destId="{F52BE4FF-6C0C-459E-BAA4-715E0F03DCA2}" srcOrd="4" destOrd="0" presId="urn:microsoft.com/office/officeart/2018/2/layout/IconLabelList"/>
    <dgm:cxn modelId="{7056DCA8-9ED7-4367-BEEC-6F2442A2719C}" type="presParOf" srcId="{F52BE4FF-6C0C-459E-BAA4-715E0F03DCA2}" destId="{240A20F6-EE6C-42A3-8318-48538D900E1D}" srcOrd="0" destOrd="0" presId="urn:microsoft.com/office/officeart/2018/2/layout/IconLabelList"/>
    <dgm:cxn modelId="{FA6E75F3-F99F-4C56-9957-37D39BE4F29F}" type="presParOf" srcId="{F52BE4FF-6C0C-459E-BAA4-715E0F03DCA2}" destId="{76305393-9165-403D-821A-A877B8CC30C8}" srcOrd="1" destOrd="0" presId="urn:microsoft.com/office/officeart/2018/2/layout/IconLabelList"/>
    <dgm:cxn modelId="{E984BEF9-8EBD-454E-A760-FF4B05B226C8}" type="presParOf" srcId="{F52BE4FF-6C0C-459E-BAA4-715E0F03DCA2}" destId="{ACCC6F66-CDA1-41C8-9940-8D15EBEF6DF2}" srcOrd="2" destOrd="0" presId="urn:microsoft.com/office/officeart/2018/2/layout/IconLabelList"/>
    <dgm:cxn modelId="{4F9BFB22-E24A-48F1-A56B-253EBCC90DA3}" type="presParOf" srcId="{B8D19AB1-3B91-4A85-A1F8-5628715E697E}" destId="{12FA14F7-06C2-49E4-82A5-8F4408FE1934}" srcOrd="5" destOrd="0" presId="urn:microsoft.com/office/officeart/2018/2/layout/IconLabelList"/>
    <dgm:cxn modelId="{67D44611-B15E-4024-84B2-31567FA7207F}" type="presParOf" srcId="{B8D19AB1-3B91-4A85-A1F8-5628715E697E}" destId="{69FFC1B0-BA4C-452C-8577-0FB56DCE320E}" srcOrd="6" destOrd="0" presId="urn:microsoft.com/office/officeart/2018/2/layout/IconLabelList"/>
    <dgm:cxn modelId="{C4A7423E-3073-4C86-91AF-DD4D449B32A4}" type="presParOf" srcId="{69FFC1B0-BA4C-452C-8577-0FB56DCE320E}" destId="{230BCEF0-080E-439E-A101-14278DDE6F10}" srcOrd="0" destOrd="0" presId="urn:microsoft.com/office/officeart/2018/2/layout/IconLabelList"/>
    <dgm:cxn modelId="{031885E2-ADBE-4086-9F5B-A88E815252DD}" type="presParOf" srcId="{69FFC1B0-BA4C-452C-8577-0FB56DCE320E}" destId="{FC9C51FB-39C6-4680-B2DF-1C76655440EA}" srcOrd="1" destOrd="0" presId="urn:microsoft.com/office/officeart/2018/2/layout/IconLabelList"/>
    <dgm:cxn modelId="{5C2596AC-601B-4832-9280-739868F17AE2}" type="presParOf" srcId="{69FFC1B0-BA4C-452C-8577-0FB56DCE320E}" destId="{81CF5586-03B2-4C40-8C28-A0903CB11B7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22019E-4661-47CC-91CD-18A34284BA6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3B2C33E-27BF-4D07-B850-E1EA2C0FE559}">
      <dgm:prSet/>
      <dgm:spPr/>
      <dgm:t>
        <a:bodyPr/>
        <a:lstStyle/>
        <a:p>
          <a:pPr>
            <a:lnSpc>
              <a:spcPct val="100000"/>
            </a:lnSpc>
          </a:pPr>
          <a:r>
            <a:rPr lang="en-US" dirty="0">
              <a:solidFill>
                <a:srgbClr val="4A66AC"/>
              </a:solidFill>
            </a:rPr>
            <a:t>Research </a:t>
          </a:r>
          <a:r>
            <a:rPr lang="en-US" dirty="0">
              <a:solidFill>
                <a:srgbClr val="4A66AC"/>
              </a:solidFill>
              <a:latin typeface="Corbel" panose="020B0503020204020204"/>
            </a:rPr>
            <a:t>Pathways</a:t>
          </a:r>
          <a:endParaRPr lang="en-US" dirty="0">
            <a:solidFill>
              <a:srgbClr val="4A66AC"/>
            </a:solidFill>
          </a:endParaRPr>
        </a:p>
      </dgm:t>
    </dgm:pt>
    <dgm:pt modelId="{63206BAC-40F3-492C-BC4A-ABDE9F1665E1}" type="parTrans" cxnId="{1BE779E6-7EDC-46B6-9324-8780E6362DE2}">
      <dgm:prSet/>
      <dgm:spPr/>
      <dgm:t>
        <a:bodyPr/>
        <a:lstStyle/>
        <a:p>
          <a:endParaRPr lang="en-US"/>
        </a:p>
      </dgm:t>
    </dgm:pt>
    <dgm:pt modelId="{0CB03448-8AEC-4ED8-A6DE-C472063FB796}" type="sibTrans" cxnId="{1BE779E6-7EDC-46B6-9324-8780E6362DE2}">
      <dgm:prSet phldrT="1" phldr="0"/>
      <dgm:spPr/>
      <dgm:t>
        <a:bodyPr/>
        <a:lstStyle/>
        <a:p>
          <a:endParaRPr lang="en-US"/>
        </a:p>
      </dgm:t>
    </dgm:pt>
    <dgm:pt modelId="{3BB2E9FB-01C7-46C9-97DE-7E2091DFD418}">
      <dgm:prSet/>
      <dgm:spPr/>
      <dgm:t>
        <a:bodyPr/>
        <a:lstStyle/>
        <a:p>
          <a:pPr>
            <a:lnSpc>
              <a:spcPct val="100000"/>
            </a:lnSpc>
          </a:pPr>
          <a:r>
            <a:rPr lang="en-US" dirty="0">
              <a:solidFill>
                <a:srgbClr val="3FC0B8"/>
              </a:solidFill>
            </a:rPr>
            <a:t>- Make your </a:t>
          </a:r>
          <a:r>
            <a:rPr lang="en-US" dirty="0">
              <a:solidFill>
                <a:srgbClr val="3FC0B8"/>
              </a:solidFill>
              <a:latin typeface="Corbel" panose="020B0503020204020204"/>
            </a:rPr>
            <a:t>list</a:t>
          </a:r>
          <a:endParaRPr lang="en-US" dirty="0">
            <a:solidFill>
              <a:srgbClr val="3FC0B8"/>
            </a:solidFill>
          </a:endParaRPr>
        </a:p>
      </dgm:t>
    </dgm:pt>
    <dgm:pt modelId="{CDCCFCFC-F8D3-4522-8A5D-C860906AC091}" type="parTrans" cxnId="{3EF2CF85-DAAF-451F-8628-2CDAF6B8FDEF}">
      <dgm:prSet/>
      <dgm:spPr/>
      <dgm:t>
        <a:bodyPr/>
        <a:lstStyle/>
        <a:p>
          <a:endParaRPr lang="en-US"/>
        </a:p>
      </dgm:t>
    </dgm:pt>
    <dgm:pt modelId="{DA3792C5-A511-47D8-86DE-DFC6127C013C}" type="sibTrans" cxnId="{3EF2CF85-DAAF-451F-8628-2CDAF6B8FDEF}">
      <dgm:prSet/>
      <dgm:spPr/>
      <dgm:t>
        <a:bodyPr/>
        <a:lstStyle/>
        <a:p>
          <a:endParaRPr lang="en-US"/>
        </a:p>
      </dgm:t>
    </dgm:pt>
    <dgm:pt modelId="{187B4C65-DD01-4A14-9F2A-437FD9A21B23}">
      <dgm:prSet/>
      <dgm:spPr/>
      <dgm:t>
        <a:bodyPr/>
        <a:lstStyle/>
        <a:p>
          <a:pPr>
            <a:lnSpc>
              <a:spcPct val="100000"/>
            </a:lnSpc>
          </a:pPr>
          <a:r>
            <a:rPr lang="en-US" dirty="0">
              <a:solidFill>
                <a:srgbClr val="3FC0B8"/>
              </a:solidFill>
            </a:rPr>
            <a:t>- Look at cost</a:t>
          </a:r>
        </a:p>
      </dgm:t>
    </dgm:pt>
    <dgm:pt modelId="{30198611-03E5-49E3-868B-13931A1B734F}" type="parTrans" cxnId="{42BA92B8-007A-4FCD-8A4C-BDA694D32EB0}">
      <dgm:prSet/>
      <dgm:spPr/>
      <dgm:t>
        <a:bodyPr/>
        <a:lstStyle/>
        <a:p>
          <a:endParaRPr lang="en-US"/>
        </a:p>
      </dgm:t>
    </dgm:pt>
    <dgm:pt modelId="{EA1DD6CF-19EA-4841-A613-25C349327A03}" type="sibTrans" cxnId="{42BA92B8-007A-4FCD-8A4C-BDA694D32EB0}">
      <dgm:prSet/>
      <dgm:spPr/>
      <dgm:t>
        <a:bodyPr/>
        <a:lstStyle/>
        <a:p>
          <a:endParaRPr lang="en-US"/>
        </a:p>
      </dgm:t>
    </dgm:pt>
    <dgm:pt modelId="{BC77E387-DF2B-4C1E-AA7A-E0DD68A72EE6}">
      <dgm:prSet phldr="0"/>
      <dgm:spPr/>
      <dgm:t>
        <a:bodyPr/>
        <a:lstStyle/>
        <a:p>
          <a:pPr>
            <a:lnSpc>
              <a:spcPct val="100000"/>
            </a:lnSpc>
          </a:pPr>
          <a:r>
            <a:rPr lang="en-US" dirty="0">
              <a:solidFill>
                <a:srgbClr val="4A66AC"/>
              </a:solidFill>
              <a:latin typeface="Corbel" panose="020B0503020204020204"/>
            </a:rPr>
            <a:t>Financing your Education</a:t>
          </a:r>
          <a:endParaRPr lang="en-US" dirty="0">
            <a:solidFill>
              <a:srgbClr val="4A66AC"/>
            </a:solidFill>
          </a:endParaRPr>
        </a:p>
      </dgm:t>
    </dgm:pt>
    <dgm:pt modelId="{312D6D13-B174-4C82-BAEC-F1C6D7952673}" type="parTrans" cxnId="{C43BECEA-5728-43A2-B2F9-33A1290F7669}">
      <dgm:prSet/>
      <dgm:spPr/>
      <dgm:t>
        <a:bodyPr/>
        <a:lstStyle/>
        <a:p>
          <a:endParaRPr lang="en-US"/>
        </a:p>
      </dgm:t>
    </dgm:pt>
    <dgm:pt modelId="{E987A510-3442-4E8D-92F3-D23B24D08186}" type="sibTrans" cxnId="{C43BECEA-5728-43A2-B2F9-33A1290F7669}">
      <dgm:prSet phldrT="3" phldr="0"/>
      <dgm:spPr/>
      <dgm:t>
        <a:bodyPr/>
        <a:lstStyle/>
        <a:p>
          <a:endParaRPr lang="en-US"/>
        </a:p>
      </dgm:t>
    </dgm:pt>
    <dgm:pt modelId="{CB5CF798-FE1F-4D31-BFBA-F2F66D00075F}">
      <dgm:prSet/>
      <dgm:spPr/>
      <dgm:t>
        <a:bodyPr/>
        <a:lstStyle/>
        <a:p>
          <a:pPr>
            <a:lnSpc>
              <a:spcPct val="100000"/>
            </a:lnSpc>
          </a:pPr>
          <a:r>
            <a:rPr lang="en-US" dirty="0">
              <a:solidFill>
                <a:srgbClr val="3FC0B8"/>
              </a:solidFill>
            </a:rPr>
            <a:t>- FAFSA/WASFA</a:t>
          </a:r>
        </a:p>
      </dgm:t>
    </dgm:pt>
    <dgm:pt modelId="{AEC36D36-BE3F-4CF7-9A78-3F04FFF2A9F0}" type="parTrans" cxnId="{D9BCAB4A-9673-42D9-86A2-8FFC2ECCDB84}">
      <dgm:prSet/>
      <dgm:spPr/>
      <dgm:t>
        <a:bodyPr/>
        <a:lstStyle/>
        <a:p>
          <a:endParaRPr lang="en-US"/>
        </a:p>
      </dgm:t>
    </dgm:pt>
    <dgm:pt modelId="{200D1796-A345-4232-B2B1-0D8DA173BEF0}" type="sibTrans" cxnId="{D9BCAB4A-9673-42D9-86A2-8FFC2ECCDB84}">
      <dgm:prSet/>
      <dgm:spPr/>
      <dgm:t>
        <a:bodyPr/>
        <a:lstStyle/>
        <a:p>
          <a:endParaRPr lang="en-US"/>
        </a:p>
      </dgm:t>
    </dgm:pt>
    <dgm:pt modelId="{C7A4C468-DDCE-4A37-875B-15C7A40B2EEE}">
      <dgm:prSet/>
      <dgm:spPr/>
      <dgm:t>
        <a:bodyPr/>
        <a:lstStyle/>
        <a:p>
          <a:pPr>
            <a:lnSpc>
              <a:spcPct val="100000"/>
            </a:lnSpc>
          </a:pPr>
          <a:r>
            <a:rPr lang="en-US" dirty="0">
              <a:solidFill>
                <a:srgbClr val="3FC0B8"/>
              </a:solidFill>
            </a:rPr>
            <a:t>- Scholarships</a:t>
          </a:r>
        </a:p>
      </dgm:t>
    </dgm:pt>
    <dgm:pt modelId="{F82A399D-F106-4207-A276-C1DD2A6D1C57}" type="parTrans" cxnId="{C27898F0-D42E-44A5-B7DA-0C8EA7704DD4}">
      <dgm:prSet/>
      <dgm:spPr/>
      <dgm:t>
        <a:bodyPr/>
        <a:lstStyle/>
        <a:p>
          <a:endParaRPr lang="en-US"/>
        </a:p>
      </dgm:t>
    </dgm:pt>
    <dgm:pt modelId="{279412A7-A56F-4C2F-87E9-2724A2F0BF56}" type="sibTrans" cxnId="{C27898F0-D42E-44A5-B7DA-0C8EA7704DD4}">
      <dgm:prSet/>
      <dgm:spPr/>
      <dgm:t>
        <a:bodyPr/>
        <a:lstStyle/>
        <a:p>
          <a:endParaRPr lang="en-US"/>
        </a:p>
      </dgm:t>
    </dgm:pt>
    <dgm:pt modelId="{24110951-47B8-471A-9BED-D262A53D9009}">
      <dgm:prSet/>
      <dgm:spPr/>
      <dgm:t>
        <a:bodyPr/>
        <a:lstStyle/>
        <a:p>
          <a:pPr>
            <a:lnSpc>
              <a:spcPct val="100000"/>
            </a:lnSpc>
          </a:pPr>
          <a:r>
            <a:rPr lang="en-US" dirty="0">
              <a:solidFill>
                <a:srgbClr val="4A66AC"/>
              </a:solidFill>
            </a:rPr>
            <a:t>Create a calendar of VIP dates</a:t>
          </a:r>
        </a:p>
      </dgm:t>
    </dgm:pt>
    <dgm:pt modelId="{D88EE5DC-BBC3-4248-A987-8AACEA138C46}" type="parTrans" cxnId="{6F2D13C3-E1B1-4D23-92A4-8DA514D99B4A}">
      <dgm:prSet/>
      <dgm:spPr/>
      <dgm:t>
        <a:bodyPr/>
        <a:lstStyle/>
        <a:p>
          <a:endParaRPr lang="en-US"/>
        </a:p>
      </dgm:t>
    </dgm:pt>
    <dgm:pt modelId="{70883E9B-2A02-49F6-ACCD-E225E0566032}" type="sibTrans" cxnId="{6F2D13C3-E1B1-4D23-92A4-8DA514D99B4A}">
      <dgm:prSet phldrT="4" phldr="0"/>
      <dgm:spPr/>
      <dgm:t>
        <a:bodyPr/>
        <a:lstStyle/>
        <a:p>
          <a:endParaRPr lang="en-US"/>
        </a:p>
      </dgm:t>
    </dgm:pt>
    <dgm:pt modelId="{B1C6C001-B19D-4FD2-9212-619A7AE72F7C}" type="pres">
      <dgm:prSet presAssocID="{8E22019E-4661-47CC-91CD-18A34284BA63}" presName="root" presStyleCnt="0">
        <dgm:presLayoutVars>
          <dgm:dir/>
          <dgm:resizeHandles val="exact"/>
        </dgm:presLayoutVars>
      </dgm:prSet>
      <dgm:spPr/>
    </dgm:pt>
    <dgm:pt modelId="{53E07DD6-4E91-439F-97EE-0DF107AB6A9A}" type="pres">
      <dgm:prSet presAssocID="{03B2C33E-27BF-4D07-B850-E1EA2C0FE559}" presName="compNode" presStyleCnt="0"/>
      <dgm:spPr/>
    </dgm:pt>
    <dgm:pt modelId="{6DDFA118-B178-46A2-B938-6A957909E09C}" type="pres">
      <dgm:prSet presAssocID="{03B2C33E-27BF-4D07-B850-E1EA2C0FE559}" presName="bgRect" presStyleLbl="bgShp" presStyleIdx="0" presStyleCnt="3"/>
      <dgm:spPr/>
    </dgm:pt>
    <dgm:pt modelId="{C417FD0B-81FD-4839-8343-B611C3C866A3}" type="pres">
      <dgm:prSet presAssocID="{03B2C33E-27BF-4D07-B850-E1EA2C0FE559}"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9C256F23-D5D6-4029-8EF3-2E57F548C0A8}" type="pres">
      <dgm:prSet presAssocID="{03B2C33E-27BF-4D07-B850-E1EA2C0FE559}" presName="spaceRect" presStyleCnt="0"/>
      <dgm:spPr/>
    </dgm:pt>
    <dgm:pt modelId="{F610D635-FCBB-4661-874B-9C97E1977DD9}" type="pres">
      <dgm:prSet presAssocID="{03B2C33E-27BF-4D07-B850-E1EA2C0FE559}" presName="parTx" presStyleLbl="revTx" presStyleIdx="0" presStyleCnt="5">
        <dgm:presLayoutVars>
          <dgm:chMax val="0"/>
          <dgm:chPref val="0"/>
        </dgm:presLayoutVars>
      </dgm:prSet>
      <dgm:spPr/>
    </dgm:pt>
    <dgm:pt modelId="{77A49C4E-D702-40A8-9009-F2B3FDF1CFD7}" type="pres">
      <dgm:prSet presAssocID="{03B2C33E-27BF-4D07-B850-E1EA2C0FE559}" presName="desTx" presStyleLbl="revTx" presStyleIdx="1" presStyleCnt="5">
        <dgm:presLayoutVars/>
      </dgm:prSet>
      <dgm:spPr/>
    </dgm:pt>
    <dgm:pt modelId="{04A78016-67F3-4465-A8B4-BCB0B828ACF3}" type="pres">
      <dgm:prSet presAssocID="{0CB03448-8AEC-4ED8-A6DE-C472063FB796}" presName="sibTrans" presStyleCnt="0"/>
      <dgm:spPr/>
    </dgm:pt>
    <dgm:pt modelId="{1F85FCAB-76BE-40D6-9EA6-18D2CADA6A78}" type="pres">
      <dgm:prSet presAssocID="{BC77E387-DF2B-4C1E-AA7A-E0DD68A72EE6}" presName="compNode" presStyleCnt="0"/>
      <dgm:spPr/>
    </dgm:pt>
    <dgm:pt modelId="{A8A2D82F-88C2-4B8A-A5D9-91DE1C934A99}" type="pres">
      <dgm:prSet presAssocID="{BC77E387-DF2B-4C1E-AA7A-E0DD68A72EE6}" presName="bgRect" presStyleLbl="bgShp" presStyleIdx="1" presStyleCnt="3"/>
      <dgm:spPr/>
    </dgm:pt>
    <dgm:pt modelId="{D7FFBC88-87A6-4CA6-99FB-D08DD5D0EE87}" type="pres">
      <dgm:prSet presAssocID="{BC77E387-DF2B-4C1E-AA7A-E0DD68A72EE6}"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CA4A0891-A114-4F10-B0F7-44C67CB06E32}" type="pres">
      <dgm:prSet presAssocID="{BC77E387-DF2B-4C1E-AA7A-E0DD68A72EE6}" presName="spaceRect" presStyleCnt="0"/>
      <dgm:spPr/>
    </dgm:pt>
    <dgm:pt modelId="{84EF2032-5D63-4103-AE65-F744C63FC572}" type="pres">
      <dgm:prSet presAssocID="{BC77E387-DF2B-4C1E-AA7A-E0DD68A72EE6}" presName="parTx" presStyleLbl="revTx" presStyleIdx="2" presStyleCnt="5">
        <dgm:presLayoutVars>
          <dgm:chMax val="0"/>
          <dgm:chPref val="0"/>
        </dgm:presLayoutVars>
      </dgm:prSet>
      <dgm:spPr/>
    </dgm:pt>
    <dgm:pt modelId="{EC0A4FE0-9689-4F33-8099-E33AAE712532}" type="pres">
      <dgm:prSet presAssocID="{BC77E387-DF2B-4C1E-AA7A-E0DD68A72EE6}" presName="desTx" presStyleLbl="revTx" presStyleIdx="3" presStyleCnt="5">
        <dgm:presLayoutVars/>
      </dgm:prSet>
      <dgm:spPr/>
    </dgm:pt>
    <dgm:pt modelId="{26A5376F-6309-4E94-BEC8-721C69F0D643}" type="pres">
      <dgm:prSet presAssocID="{E987A510-3442-4E8D-92F3-D23B24D08186}" presName="sibTrans" presStyleCnt="0"/>
      <dgm:spPr/>
    </dgm:pt>
    <dgm:pt modelId="{6A2582FA-65A0-483F-923A-3505F40342B2}" type="pres">
      <dgm:prSet presAssocID="{24110951-47B8-471A-9BED-D262A53D9009}" presName="compNode" presStyleCnt="0"/>
      <dgm:spPr/>
    </dgm:pt>
    <dgm:pt modelId="{777CDE93-9EB6-422D-8043-56A054FBB1BB}" type="pres">
      <dgm:prSet presAssocID="{24110951-47B8-471A-9BED-D262A53D9009}" presName="bgRect" presStyleLbl="bgShp" presStyleIdx="2" presStyleCnt="3"/>
      <dgm:spPr/>
    </dgm:pt>
    <dgm:pt modelId="{30AE6D64-9003-45EA-BE98-C13F0C9D8CDA}" type="pres">
      <dgm:prSet presAssocID="{24110951-47B8-471A-9BED-D262A53D9009}"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F5337C29-1EEE-4EE0-BD6B-2A4C80932EA7}" type="pres">
      <dgm:prSet presAssocID="{24110951-47B8-471A-9BED-D262A53D9009}" presName="spaceRect" presStyleCnt="0"/>
      <dgm:spPr/>
    </dgm:pt>
    <dgm:pt modelId="{0C74D520-F62D-4EFD-A348-5B2AC85435EB}" type="pres">
      <dgm:prSet presAssocID="{24110951-47B8-471A-9BED-D262A53D9009}" presName="parTx" presStyleLbl="revTx" presStyleIdx="4" presStyleCnt="5">
        <dgm:presLayoutVars>
          <dgm:chMax val="0"/>
          <dgm:chPref val="0"/>
        </dgm:presLayoutVars>
      </dgm:prSet>
      <dgm:spPr/>
    </dgm:pt>
  </dgm:ptLst>
  <dgm:cxnLst>
    <dgm:cxn modelId="{00ED2A60-D142-4963-B9BD-56F5D152FED9}" type="presOf" srcId="{03B2C33E-27BF-4D07-B850-E1EA2C0FE559}" destId="{F610D635-FCBB-4661-874B-9C97E1977DD9}" srcOrd="0" destOrd="0" presId="urn:microsoft.com/office/officeart/2018/2/layout/IconVerticalSolidList"/>
    <dgm:cxn modelId="{C279C146-E9D7-4B86-8237-96B2371C9BB0}" type="presOf" srcId="{24110951-47B8-471A-9BED-D262A53D9009}" destId="{0C74D520-F62D-4EFD-A348-5B2AC85435EB}" srcOrd="0" destOrd="0" presId="urn:microsoft.com/office/officeart/2018/2/layout/IconVerticalSolidList"/>
    <dgm:cxn modelId="{D9BCAB4A-9673-42D9-86A2-8FFC2ECCDB84}" srcId="{BC77E387-DF2B-4C1E-AA7A-E0DD68A72EE6}" destId="{CB5CF798-FE1F-4D31-BFBA-F2F66D00075F}" srcOrd="0" destOrd="0" parTransId="{AEC36D36-BE3F-4CF7-9A78-3F04FFF2A9F0}" sibTransId="{200D1796-A345-4232-B2B1-0D8DA173BEF0}"/>
    <dgm:cxn modelId="{CDB0E34B-E3F0-4EF3-A7D4-3363E9425567}" type="presOf" srcId="{187B4C65-DD01-4A14-9F2A-437FD9A21B23}" destId="{77A49C4E-D702-40A8-9009-F2B3FDF1CFD7}" srcOrd="0" destOrd="1" presId="urn:microsoft.com/office/officeart/2018/2/layout/IconVerticalSolidList"/>
    <dgm:cxn modelId="{34576173-9D42-43F7-8073-FC02D7DD99EB}" type="presOf" srcId="{CB5CF798-FE1F-4D31-BFBA-F2F66D00075F}" destId="{EC0A4FE0-9689-4F33-8099-E33AAE712532}" srcOrd="0" destOrd="0" presId="urn:microsoft.com/office/officeart/2018/2/layout/IconVerticalSolidList"/>
    <dgm:cxn modelId="{E09E8B77-485A-4AAD-BE6A-80FF3B091A61}" type="presOf" srcId="{BC77E387-DF2B-4C1E-AA7A-E0DD68A72EE6}" destId="{84EF2032-5D63-4103-AE65-F744C63FC572}" srcOrd="0" destOrd="0" presId="urn:microsoft.com/office/officeart/2018/2/layout/IconVerticalSolidList"/>
    <dgm:cxn modelId="{E581B97B-0E2C-4A3A-86D6-D8644AA3ACD6}" type="presOf" srcId="{3BB2E9FB-01C7-46C9-97DE-7E2091DFD418}" destId="{77A49C4E-D702-40A8-9009-F2B3FDF1CFD7}" srcOrd="0" destOrd="0" presId="urn:microsoft.com/office/officeart/2018/2/layout/IconVerticalSolidList"/>
    <dgm:cxn modelId="{3EF2CF85-DAAF-451F-8628-2CDAF6B8FDEF}" srcId="{03B2C33E-27BF-4D07-B850-E1EA2C0FE559}" destId="{3BB2E9FB-01C7-46C9-97DE-7E2091DFD418}" srcOrd="0" destOrd="0" parTransId="{CDCCFCFC-F8D3-4522-8A5D-C860906AC091}" sibTransId="{DA3792C5-A511-47D8-86DE-DFC6127C013C}"/>
    <dgm:cxn modelId="{42BA92B8-007A-4FCD-8A4C-BDA694D32EB0}" srcId="{03B2C33E-27BF-4D07-B850-E1EA2C0FE559}" destId="{187B4C65-DD01-4A14-9F2A-437FD9A21B23}" srcOrd="1" destOrd="0" parTransId="{30198611-03E5-49E3-868B-13931A1B734F}" sibTransId="{EA1DD6CF-19EA-4841-A613-25C349327A03}"/>
    <dgm:cxn modelId="{6F2D13C3-E1B1-4D23-92A4-8DA514D99B4A}" srcId="{8E22019E-4661-47CC-91CD-18A34284BA63}" destId="{24110951-47B8-471A-9BED-D262A53D9009}" srcOrd="2" destOrd="0" parTransId="{D88EE5DC-BBC3-4248-A987-8AACEA138C46}" sibTransId="{70883E9B-2A02-49F6-ACCD-E225E0566032}"/>
    <dgm:cxn modelId="{1BE779E6-7EDC-46B6-9324-8780E6362DE2}" srcId="{8E22019E-4661-47CC-91CD-18A34284BA63}" destId="{03B2C33E-27BF-4D07-B850-E1EA2C0FE559}" srcOrd="0" destOrd="0" parTransId="{63206BAC-40F3-492C-BC4A-ABDE9F1665E1}" sibTransId="{0CB03448-8AEC-4ED8-A6DE-C472063FB796}"/>
    <dgm:cxn modelId="{C43BECEA-5728-43A2-B2F9-33A1290F7669}" srcId="{8E22019E-4661-47CC-91CD-18A34284BA63}" destId="{BC77E387-DF2B-4C1E-AA7A-E0DD68A72EE6}" srcOrd="1" destOrd="0" parTransId="{312D6D13-B174-4C82-BAEC-F1C6D7952673}" sibTransId="{E987A510-3442-4E8D-92F3-D23B24D08186}"/>
    <dgm:cxn modelId="{C27898F0-D42E-44A5-B7DA-0C8EA7704DD4}" srcId="{BC77E387-DF2B-4C1E-AA7A-E0DD68A72EE6}" destId="{C7A4C468-DDCE-4A37-875B-15C7A40B2EEE}" srcOrd="1" destOrd="0" parTransId="{F82A399D-F106-4207-A276-C1DD2A6D1C57}" sibTransId="{279412A7-A56F-4C2F-87E9-2724A2F0BF56}"/>
    <dgm:cxn modelId="{33C44FF4-B9EC-4599-B706-120159FFE2B0}" type="presOf" srcId="{C7A4C468-DDCE-4A37-875B-15C7A40B2EEE}" destId="{EC0A4FE0-9689-4F33-8099-E33AAE712532}" srcOrd="0" destOrd="1" presId="urn:microsoft.com/office/officeart/2018/2/layout/IconVerticalSolidList"/>
    <dgm:cxn modelId="{87F111FC-750E-48ED-AC31-5172FECE5D39}" type="presOf" srcId="{8E22019E-4661-47CC-91CD-18A34284BA63}" destId="{B1C6C001-B19D-4FD2-9212-619A7AE72F7C}" srcOrd="0" destOrd="0" presId="urn:microsoft.com/office/officeart/2018/2/layout/IconVerticalSolidList"/>
    <dgm:cxn modelId="{3D0E1FEE-2542-4FE7-BB78-78FAA06BA786}" type="presParOf" srcId="{B1C6C001-B19D-4FD2-9212-619A7AE72F7C}" destId="{53E07DD6-4E91-439F-97EE-0DF107AB6A9A}" srcOrd="0" destOrd="0" presId="urn:microsoft.com/office/officeart/2018/2/layout/IconVerticalSolidList"/>
    <dgm:cxn modelId="{65C2D85D-4CDA-4C2B-B0C5-20A1CB2AB37F}" type="presParOf" srcId="{53E07DD6-4E91-439F-97EE-0DF107AB6A9A}" destId="{6DDFA118-B178-46A2-B938-6A957909E09C}" srcOrd="0" destOrd="0" presId="urn:microsoft.com/office/officeart/2018/2/layout/IconVerticalSolidList"/>
    <dgm:cxn modelId="{3F0BC54D-E3D8-4672-8571-688BC6C2C032}" type="presParOf" srcId="{53E07DD6-4E91-439F-97EE-0DF107AB6A9A}" destId="{C417FD0B-81FD-4839-8343-B611C3C866A3}" srcOrd="1" destOrd="0" presId="urn:microsoft.com/office/officeart/2018/2/layout/IconVerticalSolidList"/>
    <dgm:cxn modelId="{2DC2A51E-1E44-4EF6-AC90-57213A046547}" type="presParOf" srcId="{53E07DD6-4E91-439F-97EE-0DF107AB6A9A}" destId="{9C256F23-D5D6-4029-8EF3-2E57F548C0A8}" srcOrd="2" destOrd="0" presId="urn:microsoft.com/office/officeart/2018/2/layout/IconVerticalSolidList"/>
    <dgm:cxn modelId="{AB69A8AD-0563-4286-A514-612B304F7DB8}" type="presParOf" srcId="{53E07DD6-4E91-439F-97EE-0DF107AB6A9A}" destId="{F610D635-FCBB-4661-874B-9C97E1977DD9}" srcOrd="3" destOrd="0" presId="urn:microsoft.com/office/officeart/2018/2/layout/IconVerticalSolidList"/>
    <dgm:cxn modelId="{7625B86D-8CC5-478F-803F-41D97EF7DF90}" type="presParOf" srcId="{53E07DD6-4E91-439F-97EE-0DF107AB6A9A}" destId="{77A49C4E-D702-40A8-9009-F2B3FDF1CFD7}" srcOrd="4" destOrd="0" presId="urn:microsoft.com/office/officeart/2018/2/layout/IconVerticalSolidList"/>
    <dgm:cxn modelId="{3AB72D26-A45D-403F-9BCD-1136CA24A98D}" type="presParOf" srcId="{B1C6C001-B19D-4FD2-9212-619A7AE72F7C}" destId="{04A78016-67F3-4465-A8B4-BCB0B828ACF3}" srcOrd="1" destOrd="0" presId="urn:microsoft.com/office/officeart/2018/2/layout/IconVerticalSolidList"/>
    <dgm:cxn modelId="{0F0CBCFA-3AF0-4378-9EEC-75BEF8913A6D}" type="presParOf" srcId="{B1C6C001-B19D-4FD2-9212-619A7AE72F7C}" destId="{1F85FCAB-76BE-40D6-9EA6-18D2CADA6A78}" srcOrd="2" destOrd="0" presId="urn:microsoft.com/office/officeart/2018/2/layout/IconVerticalSolidList"/>
    <dgm:cxn modelId="{863BD893-DFCB-40C4-B656-6B15BDE04EC9}" type="presParOf" srcId="{1F85FCAB-76BE-40D6-9EA6-18D2CADA6A78}" destId="{A8A2D82F-88C2-4B8A-A5D9-91DE1C934A99}" srcOrd="0" destOrd="0" presId="urn:microsoft.com/office/officeart/2018/2/layout/IconVerticalSolidList"/>
    <dgm:cxn modelId="{2EE87008-3700-4D46-B0C6-6C343EC678EA}" type="presParOf" srcId="{1F85FCAB-76BE-40D6-9EA6-18D2CADA6A78}" destId="{D7FFBC88-87A6-4CA6-99FB-D08DD5D0EE87}" srcOrd="1" destOrd="0" presId="urn:microsoft.com/office/officeart/2018/2/layout/IconVerticalSolidList"/>
    <dgm:cxn modelId="{65F4C340-EE57-43A0-B6A1-5110862F6F88}" type="presParOf" srcId="{1F85FCAB-76BE-40D6-9EA6-18D2CADA6A78}" destId="{CA4A0891-A114-4F10-B0F7-44C67CB06E32}" srcOrd="2" destOrd="0" presId="urn:microsoft.com/office/officeart/2018/2/layout/IconVerticalSolidList"/>
    <dgm:cxn modelId="{4BBB3C14-B5D2-4C72-9793-A35CD32BBEAE}" type="presParOf" srcId="{1F85FCAB-76BE-40D6-9EA6-18D2CADA6A78}" destId="{84EF2032-5D63-4103-AE65-F744C63FC572}" srcOrd="3" destOrd="0" presId="urn:microsoft.com/office/officeart/2018/2/layout/IconVerticalSolidList"/>
    <dgm:cxn modelId="{6175D6EE-DBCE-433F-AF12-8EA3AEE65BC7}" type="presParOf" srcId="{1F85FCAB-76BE-40D6-9EA6-18D2CADA6A78}" destId="{EC0A4FE0-9689-4F33-8099-E33AAE712532}" srcOrd="4" destOrd="0" presId="urn:microsoft.com/office/officeart/2018/2/layout/IconVerticalSolidList"/>
    <dgm:cxn modelId="{A5DD2832-DCA5-4092-ABEC-891264640C24}" type="presParOf" srcId="{B1C6C001-B19D-4FD2-9212-619A7AE72F7C}" destId="{26A5376F-6309-4E94-BEC8-721C69F0D643}" srcOrd="3" destOrd="0" presId="urn:microsoft.com/office/officeart/2018/2/layout/IconVerticalSolidList"/>
    <dgm:cxn modelId="{58AFDD41-D802-49D4-A702-31EBDF7088AF}" type="presParOf" srcId="{B1C6C001-B19D-4FD2-9212-619A7AE72F7C}" destId="{6A2582FA-65A0-483F-923A-3505F40342B2}" srcOrd="4" destOrd="0" presId="urn:microsoft.com/office/officeart/2018/2/layout/IconVerticalSolidList"/>
    <dgm:cxn modelId="{BEA7F42B-17E3-4331-B825-C5162B3D0CBE}" type="presParOf" srcId="{6A2582FA-65A0-483F-923A-3505F40342B2}" destId="{777CDE93-9EB6-422D-8043-56A054FBB1BB}" srcOrd="0" destOrd="0" presId="urn:microsoft.com/office/officeart/2018/2/layout/IconVerticalSolidList"/>
    <dgm:cxn modelId="{BD7B3C2E-E872-49BC-BAD3-3CEA23547929}" type="presParOf" srcId="{6A2582FA-65A0-483F-923A-3505F40342B2}" destId="{30AE6D64-9003-45EA-BE98-C13F0C9D8CDA}" srcOrd="1" destOrd="0" presId="urn:microsoft.com/office/officeart/2018/2/layout/IconVerticalSolidList"/>
    <dgm:cxn modelId="{E9456E42-58CE-4915-A42D-F744A513F84A}" type="presParOf" srcId="{6A2582FA-65A0-483F-923A-3505F40342B2}" destId="{F5337C29-1EEE-4EE0-BD6B-2A4C80932EA7}" srcOrd="2" destOrd="0" presId="urn:microsoft.com/office/officeart/2018/2/layout/IconVerticalSolidList"/>
    <dgm:cxn modelId="{0598F4DB-9108-45B2-84F8-CC4751BFA0D6}" type="presParOf" srcId="{6A2582FA-65A0-483F-923A-3505F40342B2}" destId="{0C74D520-F62D-4EFD-A348-5B2AC85435E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C3FA8F-32B6-4793-99A1-DCE34BE7861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CBAFA07-B999-4988-B5F3-E2D397EAFA03}">
      <dgm:prSet phldrT="[Text]" phldr="0"/>
      <dgm:spPr/>
      <dgm:t>
        <a:bodyPr/>
        <a:lstStyle/>
        <a:p>
          <a:r>
            <a:rPr lang="en-US" dirty="0">
              <a:latin typeface="Corbel" panose="020B0503020204020204"/>
            </a:rPr>
            <a:t>June-July</a:t>
          </a:r>
          <a:endParaRPr lang="en-US" dirty="0"/>
        </a:p>
      </dgm:t>
    </dgm:pt>
    <dgm:pt modelId="{8B5BBDA0-8E50-4C8C-A341-259C2BF09681}" type="parTrans" cxnId="{8A4B0A8B-F8AD-4085-9FE9-8CB8E2450268}">
      <dgm:prSet/>
      <dgm:spPr/>
      <dgm:t>
        <a:bodyPr/>
        <a:lstStyle/>
        <a:p>
          <a:endParaRPr lang="en-US"/>
        </a:p>
      </dgm:t>
    </dgm:pt>
    <dgm:pt modelId="{87059E88-5E1E-4971-83BD-3226F095E953}" type="sibTrans" cxnId="{8A4B0A8B-F8AD-4085-9FE9-8CB8E2450268}">
      <dgm:prSet/>
      <dgm:spPr/>
      <dgm:t>
        <a:bodyPr/>
        <a:lstStyle/>
        <a:p>
          <a:endParaRPr lang="en-US"/>
        </a:p>
      </dgm:t>
    </dgm:pt>
    <dgm:pt modelId="{B3A1E697-3B2E-4ACE-ADE7-20CEBB7C5F80}">
      <dgm:prSet phldrT="[Text]" phldr="0"/>
      <dgm:spPr/>
      <dgm:t>
        <a:bodyPr/>
        <a:lstStyle/>
        <a:p>
          <a:pPr algn="l" rtl="0"/>
          <a:r>
            <a:rPr lang="en-US" dirty="0">
              <a:solidFill>
                <a:srgbClr val="4A66AC"/>
              </a:solidFill>
              <a:latin typeface="Corbel" panose="020B0503020204020204"/>
            </a:rPr>
            <a:t> Start drafting your </a:t>
          </a:r>
          <a:r>
            <a:rPr lang="en-US" b="1" dirty="0">
              <a:solidFill>
                <a:srgbClr val="4A66AC"/>
              </a:solidFill>
              <a:latin typeface="Corbel" panose="020B0503020204020204"/>
            </a:rPr>
            <a:t>personal </a:t>
          </a:r>
          <a:r>
            <a:rPr lang="en-US" dirty="0">
              <a:solidFill>
                <a:srgbClr val="4A66AC"/>
              </a:solidFill>
              <a:latin typeface="Corbel" panose="020B0503020204020204"/>
            </a:rPr>
            <a:t>statements</a:t>
          </a:r>
          <a:r>
            <a:rPr lang="en-US" dirty="0">
              <a:latin typeface="Corbel" panose="020B0503020204020204"/>
            </a:rPr>
            <a:t>.</a:t>
          </a:r>
          <a:endParaRPr lang="en-US" dirty="0"/>
        </a:p>
      </dgm:t>
    </dgm:pt>
    <dgm:pt modelId="{C65C4B6A-540C-4F85-801B-2BCEED942A50}" type="parTrans" cxnId="{ACE0D015-AAF7-4C8B-A839-60F5EB38A757}">
      <dgm:prSet/>
      <dgm:spPr/>
      <dgm:t>
        <a:bodyPr/>
        <a:lstStyle/>
        <a:p>
          <a:endParaRPr lang="en-US"/>
        </a:p>
      </dgm:t>
    </dgm:pt>
    <dgm:pt modelId="{39E8ECE3-2C01-42AE-B5E7-01C670892F49}" type="sibTrans" cxnId="{ACE0D015-AAF7-4C8B-A839-60F5EB38A757}">
      <dgm:prSet/>
      <dgm:spPr/>
      <dgm:t>
        <a:bodyPr/>
        <a:lstStyle/>
        <a:p>
          <a:endParaRPr lang="en-US"/>
        </a:p>
      </dgm:t>
    </dgm:pt>
    <dgm:pt modelId="{E42CAC3B-D433-4D2D-B60B-4EEEF9D9816D}">
      <dgm:prSet phldrT="[Text]" phldr="0"/>
      <dgm:spPr/>
      <dgm:t>
        <a:bodyPr/>
        <a:lstStyle/>
        <a:p>
          <a:pPr rtl="0"/>
          <a:r>
            <a:rPr lang="en-US" dirty="0">
              <a:latin typeface="Corbel" panose="020B0503020204020204"/>
            </a:rPr>
            <a:t> August-October</a:t>
          </a:r>
          <a:endParaRPr lang="en-US" dirty="0"/>
        </a:p>
      </dgm:t>
    </dgm:pt>
    <dgm:pt modelId="{5E78EA2F-8013-4B46-948E-4B62FA14BC46}" type="parTrans" cxnId="{887F9C98-AEFD-4505-BEAA-35468DBAE281}">
      <dgm:prSet/>
      <dgm:spPr/>
      <dgm:t>
        <a:bodyPr/>
        <a:lstStyle/>
        <a:p>
          <a:endParaRPr lang="en-US"/>
        </a:p>
      </dgm:t>
    </dgm:pt>
    <dgm:pt modelId="{46EFA815-52B6-4D7A-A36A-F7C6550252AA}" type="sibTrans" cxnId="{887F9C98-AEFD-4505-BEAA-35468DBAE281}">
      <dgm:prSet/>
      <dgm:spPr/>
      <dgm:t>
        <a:bodyPr/>
        <a:lstStyle/>
        <a:p>
          <a:endParaRPr lang="en-US"/>
        </a:p>
      </dgm:t>
    </dgm:pt>
    <dgm:pt modelId="{69BCF318-A63E-498B-82A6-BC7D5144FF69}">
      <dgm:prSet phldr="0"/>
      <dgm:spPr/>
      <dgm:t>
        <a:bodyPr/>
        <a:lstStyle/>
        <a:p>
          <a:pPr algn="l" rtl="0"/>
          <a:r>
            <a:rPr lang="en-US" dirty="0">
              <a:solidFill>
                <a:srgbClr val="4A66AC"/>
              </a:solidFill>
              <a:latin typeface="Corbel" panose="020B0503020204020204"/>
            </a:rPr>
            <a:t> </a:t>
          </a:r>
          <a:r>
            <a:rPr lang="en-US" b="1" dirty="0">
              <a:solidFill>
                <a:srgbClr val="4A66AC"/>
              </a:solidFill>
              <a:latin typeface="Corbel" panose="020B0503020204020204"/>
            </a:rPr>
            <a:t>FAFSA Filers:</a:t>
          </a:r>
          <a:r>
            <a:rPr lang="en-US" dirty="0">
              <a:solidFill>
                <a:srgbClr val="4A66AC"/>
              </a:solidFill>
              <a:latin typeface="Corbel" panose="020B0503020204020204"/>
            </a:rPr>
            <a:t> </a:t>
          </a:r>
          <a:r>
            <a:rPr lang="en-US" b="0" dirty="0">
              <a:solidFill>
                <a:srgbClr val="4A66AC"/>
              </a:solidFill>
              <a:latin typeface="Corbel" panose="020B0503020204020204"/>
            </a:rPr>
            <a:t>Create your own FSA ID for yourself and make sure your parent(s) + step parent create theirs if they have a social security number.</a:t>
          </a:r>
        </a:p>
      </dgm:t>
    </dgm:pt>
    <dgm:pt modelId="{4D5666CD-1AFE-43F0-9014-440324AB41C8}" type="parTrans" cxnId="{CFA7996E-6749-4254-8757-4B9B7255A899}">
      <dgm:prSet/>
      <dgm:spPr/>
    </dgm:pt>
    <dgm:pt modelId="{98552031-2F00-4680-9DA1-1DA7FBB3AA1A}" type="sibTrans" cxnId="{CFA7996E-6749-4254-8757-4B9B7255A899}">
      <dgm:prSet/>
      <dgm:spPr/>
    </dgm:pt>
    <dgm:pt modelId="{38F5740F-7FD7-4D5D-8CA4-B44BB9A4E224}">
      <dgm:prSet phldr="0"/>
      <dgm:spPr/>
      <dgm:t>
        <a:bodyPr/>
        <a:lstStyle/>
        <a:p>
          <a:pPr rtl="0"/>
          <a:r>
            <a:rPr lang="en-US" b="1" dirty="0">
              <a:solidFill>
                <a:srgbClr val="4A66AC"/>
              </a:solidFill>
              <a:latin typeface="Corbel" panose="020B0503020204020204"/>
            </a:rPr>
            <a:t>WASFA Filers: </a:t>
          </a:r>
          <a:r>
            <a:rPr lang="en-US" b="0" dirty="0">
              <a:solidFill>
                <a:srgbClr val="4A66AC"/>
              </a:solidFill>
              <a:latin typeface="Corbel" panose="020B0503020204020204"/>
            </a:rPr>
            <a:t>Create your own WASFA Account and</a:t>
          </a:r>
          <a:r>
            <a:rPr lang="en-US" dirty="0">
              <a:solidFill>
                <a:srgbClr val="4A66AC"/>
              </a:solidFill>
              <a:latin typeface="Corbel" panose="020B0503020204020204"/>
            </a:rPr>
            <a:t> make sure your parent(s) create theirs.</a:t>
          </a:r>
          <a:endParaRPr lang="en-US" dirty="0">
            <a:solidFill>
              <a:srgbClr val="4A66AC"/>
            </a:solidFill>
          </a:endParaRPr>
        </a:p>
      </dgm:t>
    </dgm:pt>
    <dgm:pt modelId="{8CBBD256-CA2B-4D41-A022-C2EDB21D11BD}" type="parTrans" cxnId="{C8B36582-7B06-480E-99D2-911DF09F65E0}">
      <dgm:prSet/>
      <dgm:spPr/>
    </dgm:pt>
    <dgm:pt modelId="{648C3B2F-AB99-4608-A00F-98256CA0F04F}" type="sibTrans" cxnId="{C8B36582-7B06-480E-99D2-911DF09F65E0}">
      <dgm:prSet/>
      <dgm:spPr/>
    </dgm:pt>
    <dgm:pt modelId="{85B00B15-2D9F-4A26-AB25-BF2380CA623E}">
      <dgm:prSet phldr="0"/>
      <dgm:spPr/>
      <dgm:t>
        <a:bodyPr/>
        <a:lstStyle/>
        <a:p>
          <a:pPr algn="l" rtl="0"/>
          <a:r>
            <a:rPr lang="en-US" b="1" dirty="0">
              <a:solidFill>
                <a:srgbClr val="4A66AC"/>
              </a:solidFill>
              <a:latin typeface="Corbel" panose="020B0503020204020204"/>
            </a:rPr>
            <a:t>FAFSA filers w/ parents and step parents w/o social security numbers: create their own FSA ID .</a:t>
          </a:r>
          <a:endParaRPr lang="en-US" b="0" dirty="0">
            <a:solidFill>
              <a:srgbClr val="4A66AC"/>
            </a:solidFill>
            <a:latin typeface="Corbel" panose="020B0503020204020204"/>
          </a:endParaRPr>
        </a:p>
      </dgm:t>
    </dgm:pt>
    <dgm:pt modelId="{737D8A74-E11E-494E-B521-4D3AB7619E59}" type="parTrans" cxnId="{A66CF69A-5217-41F8-A8C2-49A685C95AE8}">
      <dgm:prSet/>
      <dgm:spPr/>
    </dgm:pt>
    <dgm:pt modelId="{57998CC8-04EA-4C83-9BA0-CE271EB7DC51}" type="sibTrans" cxnId="{A66CF69A-5217-41F8-A8C2-49A685C95AE8}">
      <dgm:prSet/>
      <dgm:spPr/>
    </dgm:pt>
    <dgm:pt modelId="{3B32CCAF-494C-461F-8110-E31BEC9E0C6B}">
      <dgm:prSet phldr="0"/>
      <dgm:spPr/>
      <dgm:t>
        <a:bodyPr/>
        <a:lstStyle/>
        <a:p>
          <a:pPr algn="l"/>
          <a:r>
            <a:rPr lang="en-US" dirty="0">
              <a:solidFill>
                <a:srgbClr val="4A66AC"/>
              </a:solidFill>
              <a:latin typeface="Corbel" panose="020B0503020204020204"/>
            </a:rPr>
            <a:t>Identify teachers, coaches, supervisors, and others who can write strong </a:t>
          </a:r>
          <a:r>
            <a:rPr lang="en-US" b="1" dirty="0">
              <a:solidFill>
                <a:srgbClr val="4A66AC"/>
              </a:solidFill>
              <a:latin typeface="Corbel" panose="020B0503020204020204"/>
            </a:rPr>
            <a:t>letters of</a:t>
          </a:r>
          <a:r>
            <a:rPr lang="en-US" dirty="0">
              <a:solidFill>
                <a:srgbClr val="4A66AC"/>
              </a:solidFill>
              <a:latin typeface="Corbel" panose="020B0503020204020204"/>
            </a:rPr>
            <a:t> </a:t>
          </a:r>
          <a:r>
            <a:rPr lang="en-US" b="1" dirty="0">
              <a:solidFill>
                <a:srgbClr val="4A66AC"/>
              </a:solidFill>
              <a:latin typeface="Corbel" panose="020B0503020204020204"/>
            </a:rPr>
            <a:t>recommendation</a:t>
          </a:r>
          <a:r>
            <a:rPr lang="en-US" dirty="0">
              <a:solidFill>
                <a:srgbClr val="4A66AC"/>
              </a:solidFill>
              <a:latin typeface="Corbel" panose="020B0503020204020204"/>
            </a:rPr>
            <a:t>. </a:t>
          </a:r>
        </a:p>
      </dgm:t>
    </dgm:pt>
    <dgm:pt modelId="{8B41FB75-6EEB-430E-8D83-B15F7A3082D0}" type="parTrans" cxnId="{A1C8BC36-B163-4825-AEE4-214B560D86BC}">
      <dgm:prSet/>
      <dgm:spPr/>
    </dgm:pt>
    <dgm:pt modelId="{58C0E118-8CE4-4F8A-92D8-9AF43022F075}" type="sibTrans" cxnId="{A1C8BC36-B163-4825-AEE4-214B560D86BC}">
      <dgm:prSet/>
      <dgm:spPr/>
    </dgm:pt>
    <dgm:pt modelId="{4AAC0BA4-2E93-459B-ABF6-68C23A04C3F7}">
      <dgm:prSet phldr="0"/>
      <dgm:spPr/>
      <dgm:t>
        <a:bodyPr/>
        <a:lstStyle/>
        <a:p>
          <a:pPr algn="l" rtl="0"/>
          <a:r>
            <a:rPr lang="en-US" dirty="0">
              <a:solidFill>
                <a:srgbClr val="4A66AC"/>
              </a:solidFill>
              <a:latin typeface="Corbel" panose="020B0503020204020204"/>
            </a:rPr>
            <a:t> Create a list and begin your college </a:t>
          </a:r>
          <a:r>
            <a:rPr lang="en-US" b="1" dirty="0">
              <a:solidFill>
                <a:srgbClr val="4A66AC"/>
              </a:solidFill>
              <a:latin typeface="Corbel" panose="020B0503020204020204"/>
            </a:rPr>
            <a:t>admissions applications. </a:t>
          </a:r>
          <a:r>
            <a:rPr lang="en-US" dirty="0">
              <a:solidFill>
                <a:srgbClr val="4A66AC"/>
              </a:solidFill>
              <a:latin typeface="Corbel" panose="020B0503020204020204"/>
            </a:rPr>
            <a:t>Check deadlines! </a:t>
          </a:r>
        </a:p>
      </dgm:t>
    </dgm:pt>
    <dgm:pt modelId="{7C72899E-4919-4846-9C39-B657461B077C}" type="parTrans" cxnId="{E95C6230-EDFD-4BD8-9320-5584A55136FE}">
      <dgm:prSet/>
      <dgm:spPr/>
    </dgm:pt>
    <dgm:pt modelId="{F24FD1DC-4F63-46E6-A520-18D49ACD3DBE}" type="sibTrans" cxnId="{E95C6230-EDFD-4BD8-9320-5584A55136FE}">
      <dgm:prSet/>
      <dgm:spPr/>
    </dgm:pt>
    <dgm:pt modelId="{D40A54BF-08E4-4CB5-9B21-F1FF69D9F5F0}">
      <dgm:prSet phldr="0"/>
      <dgm:spPr/>
      <dgm:t>
        <a:bodyPr/>
        <a:lstStyle/>
        <a:p>
          <a:pPr algn="l" rtl="0"/>
          <a:r>
            <a:rPr lang="en-US" dirty="0">
              <a:solidFill>
                <a:srgbClr val="4A66AC"/>
              </a:solidFill>
              <a:latin typeface="Corbel" panose="020B0503020204020204"/>
            </a:rPr>
            <a:t> Seek a teacher or another adult to </a:t>
          </a:r>
          <a:r>
            <a:rPr lang="en-US" b="1" dirty="0">
              <a:solidFill>
                <a:srgbClr val="4A66AC"/>
              </a:solidFill>
              <a:latin typeface="Corbel" panose="020B0503020204020204"/>
            </a:rPr>
            <a:t>help proofread</a:t>
          </a:r>
          <a:r>
            <a:rPr lang="en-US" dirty="0">
              <a:solidFill>
                <a:srgbClr val="4A66AC"/>
              </a:solidFill>
              <a:latin typeface="Corbel" panose="020B0503020204020204"/>
            </a:rPr>
            <a:t> admission and scholarship essays. </a:t>
          </a:r>
        </a:p>
      </dgm:t>
    </dgm:pt>
    <dgm:pt modelId="{D1194EE9-0BF0-41CB-8297-72A581887842}" type="parTrans" cxnId="{F0F8DF3E-3D80-4CA0-B38A-67ECCA006F9A}">
      <dgm:prSet/>
      <dgm:spPr/>
    </dgm:pt>
    <dgm:pt modelId="{8E3C09CA-89EE-42CE-9A6F-071D3140D299}" type="sibTrans" cxnId="{F0F8DF3E-3D80-4CA0-B38A-67ECCA006F9A}">
      <dgm:prSet/>
      <dgm:spPr/>
    </dgm:pt>
    <dgm:pt modelId="{524398C5-93B7-4CB6-B376-8FDFC3E36ADB}">
      <dgm:prSet phldr="0"/>
      <dgm:spPr/>
      <dgm:t>
        <a:bodyPr/>
        <a:lstStyle/>
        <a:p>
          <a:pPr algn="l"/>
          <a:r>
            <a:rPr lang="en-US" dirty="0">
              <a:solidFill>
                <a:srgbClr val="4A66AC"/>
              </a:solidFill>
              <a:latin typeface="Corbel" panose="020B0503020204020204"/>
            </a:rPr>
            <a:t>Create an </a:t>
          </a:r>
          <a:r>
            <a:rPr lang="en-US" b="1" dirty="0">
              <a:solidFill>
                <a:srgbClr val="4A66AC"/>
              </a:solidFill>
              <a:latin typeface="Corbel" panose="020B0503020204020204"/>
            </a:rPr>
            <a:t>account at </a:t>
          </a:r>
          <a:r>
            <a:rPr lang="en-US" b="1" dirty="0" err="1">
              <a:solidFill>
                <a:srgbClr val="4A66AC"/>
              </a:solidFill>
              <a:latin typeface="Corbel" panose="020B0503020204020204"/>
            </a:rPr>
            <a:t>WashBoard</a:t>
          </a:r>
          <a:r>
            <a:rPr lang="en-US" dirty="0">
              <a:solidFill>
                <a:srgbClr val="4A66AC"/>
              </a:solidFill>
              <a:latin typeface="Corbel" panose="020B0503020204020204"/>
            </a:rPr>
            <a:t> (</a:t>
          </a:r>
          <a:r>
            <a:rPr lang="en-US" dirty="0">
              <a:solidFill>
                <a:srgbClr val="4A66AC"/>
              </a:solidFill>
              <a:latin typeface="Corbel" panose="020B0503020204020204"/>
              <a:hlinkClick xmlns:r="http://schemas.openxmlformats.org/officeDocument/2006/relationships" r:id="rId1">
                <a:extLst>
                  <a:ext uri="{A12FA001-AC4F-418D-AE19-62706E023703}">
                    <ahyp:hlinkClr xmlns:ahyp="http://schemas.microsoft.com/office/drawing/2018/hyperlinkcolor" val="tx"/>
                  </a:ext>
                </a:extLst>
              </a:hlinkClick>
            </a:rPr>
            <a:t>www.washboard.org</a:t>
          </a:r>
          <a:r>
            <a:rPr lang="en-US" dirty="0">
              <a:solidFill>
                <a:srgbClr val="4A66AC"/>
              </a:solidFill>
              <a:latin typeface="Corbel" panose="020B0503020204020204"/>
            </a:rPr>
            <a:t>) and review scholarship opportunities. </a:t>
          </a:r>
        </a:p>
      </dgm:t>
    </dgm:pt>
    <dgm:pt modelId="{8206ED26-3A7B-4701-9ED8-C6CBFEA14C45}" type="parTrans" cxnId="{5F6D81B9-0847-4AA3-83B7-A88D3E72B696}">
      <dgm:prSet/>
      <dgm:spPr/>
    </dgm:pt>
    <dgm:pt modelId="{C2D6473C-7EC0-48DD-85B1-9C48399AD4DB}" type="sibTrans" cxnId="{5F6D81B9-0847-4AA3-83B7-A88D3E72B696}">
      <dgm:prSet/>
      <dgm:spPr/>
    </dgm:pt>
    <dgm:pt modelId="{55D01CC9-F5E4-4A3A-8CE8-08A21735F5B9}">
      <dgm:prSet phldr="0"/>
      <dgm:spPr/>
      <dgm:t>
        <a:bodyPr/>
        <a:lstStyle/>
        <a:p>
          <a:r>
            <a:rPr lang="en-US" b="0" dirty="0">
              <a:solidFill>
                <a:srgbClr val="4A66AC"/>
              </a:solidFill>
              <a:latin typeface="Corbel" panose="020B0503020204020204"/>
            </a:rPr>
            <a:t>Attend</a:t>
          </a:r>
          <a:r>
            <a:rPr lang="en-US" dirty="0">
              <a:solidFill>
                <a:srgbClr val="4A66AC"/>
              </a:solidFill>
              <a:latin typeface="Corbel" panose="020B0503020204020204"/>
            </a:rPr>
            <a:t> at least one virtual </a:t>
          </a:r>
          <a:r>
            <a:rPr lang="en-US" b="1" dirty="0">
              <a:solidFill>
                <a:srgbClr val="4A66AC"/>
              </a:solidFill>
              <a:latin typeface="Corbel" panose="020B0503020204020204"/>
            </a:rPr>
            <a:t>college fair</a:t>
          </a:r>
          <a:r>
            <a:rPr lang="en-US" dirty="0">
              <a:solidFill>
                <a:srgbClr val="4A66AC"/>
              </a:solidFill>
              <a:latin typeface="Corbel" panose="020B0503020204020204"/>
            </a:rPr>
            <a:t> and speak to college representatives. </a:t>
          </a:r>
          <a:endParaRPr lang="en-US" dirty="0"/>
        </a:p>
      </dgm:t>
    </dgm:pt>
    <dgm:pt modelId="{58C460FD-CDAB-479D-8D41-4B7A4E347310}" type="parTrans" cxnId="{946036FA-9586-435D-A135-BCB9D4E8BC5C}">
      <dgm:prSet/>
      <dgm:spPr/>
    </dgm:pt>
    <dgm:pt modelId="{AEF58E38-F57C-4A70-B304-036D971DB360}" type="sibTrans" cxnId="{946036FA-9586-435D-A135-BCB9D4E8BC5C}">
      <dgm:prSet/>
      <dgm:spPr/>
    </dgm:pt>
    <dgm:pt modelId="{5ACAEA74-EE78-4C43-A7A3-7F1BC2419118}" type="pres">
      <dgm:prSet presAssocID="{95C3FA8F-32B6-4793-99A1-DCE34BE78616}" presName="linear" presStyleCnt="0">
        <dgm:presLayoutVars>
          <dgm:dir/>
          <dgm:animLvl val="lvl"/>
          <dgm:resizeHandles val="exact"/>
        </dgm:presLayoutVars>
      </dgm:prSet>
      <dgm:spPr/>
    </dgm:pt>
    <dgm:pt modelId="{8534158A-ACBF-4C6F-BC71-C40814481882}" type="pres">
      <dgm:prSet presAssocID="{0CBAFA07-B999-4988-B5F3-E2D397EAFA03}" presName="parentLin" presStyleCnt="0"/>
      <dgm:spPr/>
    </dgm:pt>
    <dgm:pt modelId="{A88930E8-B319-4AD0-B95C-DD795A926D33}" type="pres">
      <dgm:prSet presAssocID="{0CBAFA07-B999-4988-B5F3-E2D397EAFA03}" presName="parentLeftMargin" presStyleLbl="node1" presStyleIdx="0" presStyleCnt="2"/>
      <dgm:spPr/>
    </dgm:pt>
    <dgm:pt modelId="{A77B1C58-637D-4CA9-9BBE-91350D3E77C2}" type="pres">
      <dgm:prSet presAssocID="{0CBAFA07-B999-4988-B5F3-E2D397EAFA03}" presName="parentText" presStyleLbl="node1" presStyleIdx="0" presStyleCnt="2">
        <dgm:presLayoutVars>
          <dgm:chMax val="0"/>
          <dgm:bulletEnabled val="1"/>
        </dgm:presLayoutVars>
      </dgm:prSet>
      <dgm:spPr/>
    </dgm:pt>
    <dgm:pt modelId="{73C56D57-1910-443A-AD07-69B35B8ED2D9}" type="pres">
      <dgm:prSet presAssocID="{0CBAFA07-B999-4988-B5F3-E2D397EAFA03}" presName="negativeSpace" presStyleCnt="0"/>
      <dgm:spPr/>
    </dgm:pt>
    <dgm:pt modelId="{35239741-E1BD-4A92-A67F-73AB52EFC079}" type="pres">
      <dgm:prSet presAssocID="{0CBAFA07-B999-4988-B5F3-E2D397EAFA03}" presName="childText" presStyleLbl="conFgAcc1" presStyleIdx="0" presStyleCnt="2">
        <dgm:presLayoutVars>
          <dgm:bulletEnabled val="1"/>
        </dgm:presLayoutVars>
      </dgm:prSet>
      <dgm:spPr/>
    </dgm:pt>
    <dgm:pt modelId="{E32C9029-C51C-4BD7-AF3F-5AB7420E22CA}" type="pres">
      <dgm:prSet presAssocID="{87059E88-5E1E-4971-83BD-3226F095E953}" presName="spaceBetweenRectangles" presStyleCnt="0"/>
      <dgm:spPr/>
    </dgm:pt>
    <dgm:pt modelId="{5CBD7DEE-683B-4E42-AF25-A8D64C951F16}" type="pres">
      <dgm:prSet presAssocID="{E42CAC3B-D433-4D2D-B60B-4EEEF9D9816D}" presName="parentLin" presStyleCnt="0"/>
      <dgm:spPr/>
    </dgm:pt>
    <dgm:pt modelId="{E394CE57-D69F-42DE-A3BF-1C85AECB5546}" type="pres">
      <dgm:prSet presAssocID="{E42CAC3B-D433-4D2D-B60B-4EEEF9D9816D}" presName="parentLeftMargin" presStyleLbl="node1" presStyleIdx="0" presStyleCnt="2"/>
      <dgm:spPr/>
    </dgm:pt>
    <dgm:pt modelId="{847882E5-3540-40CF-AD2F-0E9D40F9E9D8}" type="pres">
      <dgm:prSet presAssocID="{E42CAC3B-D433-4D2D-B60B-4EEEF9D9816D}" presName="parentText" presStyleLbl="node1" presStyleIdx="1" presStyleCnt="2">
        <dgm:presLayoutVars>
          <dgm:chMax val="0"/>
          <dgm:bulletEnabled val="1"/>
        </dgm:presLayoutVars>
      </dgm:prSet>
      <dgm:spPr/>
    </dgm:pt>
    <dgm:pt modelId="{2B9EB74A-0EEB-4DBA-B9A7-A6333026A154}" type="pres">
      <dgm:prSet presAssocID="{E42CAC3B-D433-4D2D-B60B-4EEEF9D9816D}" presName="negativeSpace" presStyleCnt="0"/>
      <dgm:spPr/>
    </dgm:pt>
    <dgm:pt modelId="{D5FC2B19-EBEF-4CCC-990A-174ECAB283CF}" type="pres">
      <dgm:prSet presAssocID="{E42CAC3B-D433-4D2D-B60B-4EEEF9D9816D}" presName="childText" presStyleLbl="conFgAcc1" presStyleIdx="1" presStyleCnt="2">
        <dgm:presLayoutVars>
          <dgm:bulletEnabled val="1"/>
        </dgm:presLayoutVars>
      </dgm:prSet>
      <dgm:spPr/>
    </dgm:pt>
  </dgm:ptLst>
  <dgm:cxnLst>
    <dgm:cxn modelId="{60809213-9CED-4C1D-95F6-3D3DF736ADB7}" type="presOf" srcId="{E42CAC3B-D433-4D2D-B60B-4EEEF9D9816D}" destId="{847882E5-3540-40CF-AD2F-0E9D40F9E9D8}" srcOrd="1" destOrd="0" presId="urn:microsoft.com/office/officeart/2005/8/layout/list1"/>
    <dgm:cxn modelId="{78A22214-1B39-4A04-B696-D3A6A1C88A78}" type="presOf" srcId="{E42CAC3B-D433-4D2D-B60B-4EEEF9D9816D}" destId="{E394CE57-D69F-42DE-A3BF-1C85AECB5546}" srcOrd="0" destOrd="0" presId="urn:microsoft.com/office/officeart/2005/8/layout/list1"/>
    <dgm:cxn modelId="{ACE0D015-AAF7-4C8B-A839-60F5EB38A757}" srcId="{0CBAFA07-B999-4988-B5F3-E2D397EAFA03}" destId="{B3A1E697-3B2E-4ACE-ADE7-20CEBB7C5F80}" srcOrd="2" destOrd="0" parTransId="{C65C4B6A-540C-4F85-801B-2BCEED942A50}" sibTransId="{39E8ECE3-2C01-42AE-B5E7-01C670892F49}"/>
    <dgm:cxn modelId="{E95C6230-EDFD-4BD8-9320-5584A55136FE}" srcId="{E42CAC3B-D433-4D2D-B60B-4EEEF9D9816D}" destId="{4AAC0BA4-2E93-459B-ABF6-68C23A04C3F7}" srcOrd="3" destOrd="0" parTransId="{7C72899E-4919-4846-9C39-B657461B077C}" sibTransId="{F24FD1DC-4F63-46E6-A520-18D49ACD3DBE}"/>
    <dgm:cxn modelId="{A1C8BC36-B163-4825-AEE4-214B560D86BC}" srcId="{E42CAC3B-D433-4D2D-B60B-4EEEF9D9816D}" destId="{3B32CCAF-494C-461F-8110-E31BEC9E0C6B}" srcOrd="2" destOrd="0" parTransId="{8B41FB75-6EEB-430E-8D83-B15F7A3082D0}" sibTransId="{58C0E118-8CE4-4F8A-92D8-9AF43022F075}"/>
    <dgm:cxn modelId="{F0F8DF3E-3D80-4CA0-B38A-67ECCA006F9A}" srcId="{E42CAC3B-D433-4D2D-B60B-4EEEF9D9816D}" destId="{D40A54BF-08E4-4CB5-9B21-F1FF69D9F5F0}" srcOrd="4" destOrd="0" parTransId="{D1194EE9-0BF0-41CB-8297-72A581887842}" sibTransId="{8E3C09CA-89EE-42CE-9A6F-071D3140D299}"/>
    <dgm:cxn modelId="{BAB52E5F-2564-4067-B832-09EC9BEF4329}" type="presOf" srcId="{524398C5-93B7-4CB6-B376-8FDFC3E36ADB}" destId="{D5FC2B19-EBEF-4CCC-990A-174ECAB283CF}" srcOrd="0" destOrd="5" presId="urn:microsoft.com/office/officeart/2005/8/layout/list1"/>
    <dgm:cxn modelId="{AA6CAC44-53AA-41A9-86CF-867262C0D23C}" type="presOf" srcId="{4AAC0BA4-2E93-459B-ABF6-68C23A04C3F7}" destId="{D5FC2B19-EBEF-4CCC-990A-174ECAB283CF}" srcOrd="0" destOrd="3" presId="urn:microsoft.com/office/officeart/2005/8/layout/list1"/>
    <dgm:cxn modelId="{7F0D7E4C-7A21-4B98-81FF-B389E7F20EB1}" type="presOf" srcId="{B3A1E697-3B2E-4ACE-ADE7-20CEBB7C5F80}" destId="{35239741-E1BD-4A92-A67F-73AB52EFC079}" srcOrd="0" destOrd="2" presId="urn:microsoft.com/office/officeart/2005/8/layout/list1"/>
    <dgm:cxn modelId="{CFA7996E-6749-4254-8757-4B9B7255A899}" srcId="{0CBAFA07-B999-4988-B5F3-E2D397EAFA03}" destId="{69BCF318-A63E-498B-82A6-BC7D5144FF69}" srcOrd="0" destOrd="0" parTransId="{4D5666CD-1AFE-43F0-9014-440324AB41C8}" sibTransId="{98552031-2F00-4680-9DA1-1DA7FBB3AA1A}"/>
    <dgm:cxn modelId="{C8B36582-7B06-480E-99D2-911DF09F65E0}" srcId="{0CBAFA07-B999-4988-B5F3-E2D397EAFA03}" destId="{38F5740F-7FD7-4D5D-8CA4-B44BB9A4E224}" srcOrd="1" destOrd="0" parTransId="{8CBBD256-CA2B-4D41-A022-C2EDB21D11BD}" sibTransId="{648C3B2F-AB99-4608-A00F-98256CA0F04F}"/>
    <dgm:cxn modelId="{8A4B0A8B-F8AD-4085-9FE9-8CB8E2450268}" srcId="{95C3FA8F-32B6-4793-99A1-DCE34BE78616}" destId="{0CBAFA07-B999-4988-B5F3-E2D397EAFA03}" srcOrd="0" destOrd="0" parTransId="{8B5BBDA0-8E50-4C8C-A341-259C2BF09681}" sibTransId="{87059E88-5E1E-4971-83BD-3226F095E953}"/>
    <dgm:cxn modelId="{CF4C4E97-CA79-4F10-9815-3945882BAE09}" type="presOf" srcId="{0CBAFA07-B999-4988-B5F3-E2D397EAFA03}" destId="{A88930E8-B319-4AD0-B95C-DD795A926D33}" srcOrd="0" destOrd="0" presId="urn:microsoft.com/office/officeart/2005/8/layout/list1"/>
    <dgm:cxn modelId="{887F9C98-AEFD-4505-BEAA-35468DBAE281}" srcId="{95C3FA8F-32B6-4793-99A1-DCE34BE78616}" destId="{E42CAC3B-D433-4D2D-B60B-4EEEF9D9816D}" srcOrd="1" destOrd="0" parTransId="{5E78EA2F-8013-4B46-948E-4B62FA14BC46}" sibTransId="{46EFA815-52B6-4D7A-A36A-F7C6550252AA}"/>
    <dgm:cxn modelId="{A66CF69A-5217-41F8-A8C2-49A685C95AE8}" srcId="{E42CAC3B-D433-4D2D-B60B-4EEEF9D9816D}" destId="{85B00B15-2D9F-4A26-AB25-BF2380CA623E}" srcOrd="0" destOrd="0" parTransId="{737D8A74-E11E-494E-B521-4D3AB7619E59}" sibTransId="{57998CC8-04EA-4C83-9BA0-CE271EB7DC51}"/>
    <dgm:cxn modelId="{6555249C-4A31-4603-9990-B39C54E92E34}" type="presOf" srcId="{95C3FA8F-32B6-4793-99A1-DCE34BE78616}" destId="{5ACAEA74-EE78-4C43-A7A3-7F1BC2419118}" srcOrd="0" destOrd="0" presId="urn:microsoft.com/office/officeart/2005/8/layout/list1"/>
    <dgm:cxn modelId="{85DF33A0-613D-4A0B-9E1F-6B5BD506A5EF}" type="presOf" srcId="{55D01CC9-F5E4-4A3A-8CE8-08A21735F5B9}" destId="{D5FC2B19-EBEF-4CCC-990A-174ECAB283CF}" srcOrd="0" destOrd="1" presId="urn:microsoft.com/office/officeart/2005/8/layout/list1"/>
    <dgm:cxn modelId="{EC998AA0-AB3F-4E64-BAEA-FFB8C3B8906C}" type="presOf" srcId="{69BCF318-A63E-498B-82A6-BC7D5144FF69}" destId="{35239741-E1BD-4A92-A67F-73AB52EFC079}" srcOrd="0" destOrd="0" presId="urn:microsoft.com/office/officeart/2005/8/layout/list1"/>
    <dgm:cxn modelId="{D0D1FAB5-CD43-4BC8-B572-E38B4D518DFA}" type="presOf" srcId="{85B00B15-2D9F-4A26-AB25-BF2380CA623E}" destId="{D5FC2B19-EBEF-4CCC-990A-174ECAB283CF}" srcOrd="0" destOrd="0" presId="urn:microsoft.com/office/officeart/2005/8/layout/list1"/>
    <dgm:cxn modelId="{5F6D81B9-0847-4AA3-83B7-A88D3E72B696}" srcId="{E42CAC3B-D433-4D2D-B60B-4EEEF9D9816D}" destId="{524398C5-93B7-4CB6-B376-8FDFC3E36ADB}" srcOrd="5" destOrd="0" parTransId="{8206ED26-3A7B-4701-9ED8-C6CBFEA14C45}" sibTransId="{C2D6473C-7EC0-48DD-85B1-9C48399AD4DB}"/>
    <dgm:cxn modelId="{AA63ACCB-F6D6-47DF-AF4D-D1C3E3BEED7F}" type="presOf" srcId="{3B32CCAF-494C-461F-8110-E31BEC9E0C6B}" destId="{D5FC2B19-EBEF-4CCC-990A-174ECAB283CF}" srcOrd="0" destOrd="2" presId="urn:microsoft.com/office/officeart/2005/8/layout/list1"/>
    <dgm:cxn modelId="{42CE1CD3-F8E4-417A-992C-4FD12E7EA8C8}" type="presOf" srcId="{D40A54BF-08E4-4CB5-9B21-F1FF69D9F5F0}" destId="{D5FC2B19-EBEF-4CCC-990A-174ECAB283CF}" srcOrd="0" destOrd="4" presId="urn:microsoft.com/office/officeart/2005/8/layout/list1"/>
    <dgm:cxn modelId="{28A49EE9-1808-4096-B76E-B69FC0B7799B}" type="presOf" srcId="{38F5740F-7FD7-4D5D-8CA4-B44BB9A4E224}" destId="{35239741-E1BD-4A92-A67F-73AB52EFC079}" srcOrd="0" destOrd="1" presId="urn:microsoft.com/office/officeart/2005/8/layout/list1"/>
    <dgm:cxn modelId="{946036FA-9586-435D-A135-BCB9D4E8BC5C}" srcId="{E42CAC3B-D433-4D2D-B60B-4EEEF9D9816D}" destId="{55D01CC9-F5E4-4A3A-8CE8-08A21735F5B9}" srcOrd="1" destOrd="0" parTransId="{58C460FD-CDAB-479D-8D41-4B7A4E347310}" sibTransId="{AEF58E38-F57C-4A70-B304-036D971DB360}"/>
    <dgm:cxn modelId="{71F6B3FF-66C5-4FF3-8A49-4679D04EB16F}" type="presOf" srcId="{0CBAFA07-B999-4988-B5F3-E2D397EAFA03}" destId="{A77B1C58-637D-4CA9-9BBE-91350D3E77C2}" srcOrd="1" destOrd="0" presId="urn:microsoft.com/office/officeart/2005/8/layout/list1"/>
    <dgm:cxn modelId="{50F31BA0-DF65-4FDD-B4B7-296D5C2F5DF5}" type="presParOf" srcId="{5ACAEA74-EE78-4C43-A7A3-7F1BC2419118}" destId="{8534158A-ACBF-4C6F-BC71-C40814481882}" srcOrd="0" destOrd="0" presId="urn:microsoft.com/office/officeart/2005/8/layout/list1"/>
    <dgm:cxn modelId="{0EF3513F-BF37-4F97-AB54-03194029DE29}" type="presParOf" srcId="{8534158A-ACBF-4C6F-BC71-C40814481882}" destId="{A88930E8-B319-4AD0-B95C-DD795A926D33}" srcOrd="0" destOrd="0" presId="urn:microsoft.com/office/officeart/2005/8/layout/list1"/>
    <dgm:cxn modelId="{17C37998-9D9C-4206-812B-FBA7315D919E}" type="presParOf" srcId="{8534158A-ACBF-4C6F-BC71-C40814481882}" destId="{A77B1C58-637D-4CA9-9BBE-91350D3E77C2}" srcOrd="1" destOrd="0" presId="urn:microsoft.com/office/officeart/2005/8/layout/list1"/>
    <dgm:cxn modelId="{37E2956C-98CE-4AE5-9D80-4E3C7706DDB6}" type="presParOf" srcId="{5ACAEA74-EE78-4C43-A7A3-7F1BC2419118}" destId="{73C56D57-1910-443A-AD07-69B35B8ED2D9}" srcOrd="1" destOrd="0" presId="urn:microsoft.com/office/officeart/2005/8/layout/list1"/>
    <dgm:cxn modelId="{0634B7A6-D917-49DA-B9F2-8499F60FDF9D}" type="presParOf" srcId="{5ACAEA74-EE78-4C43-A7A3-7F1BC2419118}" destId="{35239741-E1BD-4A92-A67F-73AB52EFC079}" srcOrd="2" destOrd="0" presId="urn:microsoft.com/office/officeart/2005/8/layout/list1"/>
    <dgm:cxn modelId="{D0798214-5CC2-4F6E-A30F-323C3086F90F}" type="presParOf" srcId="{5ACAEA74-EE78-4C43-A7A3-7F1BC2419118}" destId="{E32C9029-C51C-4BD7-AF3F-5AB7420E22CA}" srcOrd="3" destOrd="0" presId="urn:microsoft.com/office/officeart/2005/8/layout/list1"/>
    <dgm:cxn modelId="{03CC931D-CFB1-4410-B8AB-CA556EE3A9C9}" type="presParOf" srcId="{5ACAEA74-EE78-4C43-A7A3-7F1BC2419118}" destId="{5CBD7DEE-683B-4E42-AF25-A8D64C951F16}" srcOrd="4" destOrd="0" presId="urn:microsoft.com/office/officeart/2005/8/layout/list1"/>
    <dgm:cxn modelId="{EF71B0B7-8D0B-4AB5-A20D-4CC2624A3D8B}" type="presParOf" srcId="{5CBD7DEE-683B-4E42-AF25-A8D64C951F16}" destId="{E394CE57-D69F-42DE-A3BF-1C85AECB5546}" srcOrd="0" destOrd="0" presId="urn:microsoft.com/office/officeart/2005/8/layout/list1"/>
    <dgm:cxn modelId="{FDB8511B-7246-4144-9CE9-0172BF9BF399}" type="presParOf" srcId="{5CBD7DEE-683B-4E42-AF25-A8D64C951F16}" destId="{847882E5-3540-40CF-AD2F-0E9D40F9E9D8}" srcOrd="1" destOrd="0" presId="urn:microsoft.com/office/officeart/2005/8/layout/list1"/>
    <dgm:cxn modelId="{9E8DDECD-C80F-40BA-AB2B-026A316879AC}" type="presParOf" srcId="{5ACAEA74-EE78-4C43-A7A3-7F1BC2419118}" destId="{2B9EB74A-0EEB-4DBA-B9A7-A6333026A154}" srcOrd="5" destOrd="0" presId="urn:microsoft.com/office/officeart/2005/8/layout/list1"/>
    <dgm:cxn modelId="{DAE26EE3-A74D-447F-BC7D-E99A2236247D}" type="presParOf" srcId="{5ACAEA74-EE78-4C43-A7A3-7F1BC2419118}" destId="{D5FC2B19-EBEF-4CCC-990A-174ECAB283C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C3FA8F-32B6-4793-99A1-DCE34BE7861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CBAFA07-B999-4988-B5F3-E2D397EAFA03}">
      <dgm:prSet phldrT="[Text]" phldr="0"/>
      <dgm:spPr/>
      <dgm:t>
        <a:bodyPr/>
        <a:lstStyle/>
        <a:p>
          <a:r>
            <a:rPr lang="en-US">
              <a:latin typeface="Corbel" panose="020B0503020204020204"/>
            </a:rPr>
            <a:t>November</a:t>
          </a:r>
          <a:endParaRPr lang="en-US"/>
        </a:p>
      </dgm:t>
    </dgm:pt>
    <dgm:pt modelId="{8B5BBDA0-8E50-4C8C-A341-259C2BF09681}" type="parTrans" cxnId="{8A4B0A8B-F8AD-4085-9FE9-8CB8E2450268}">
      <dgm:prSet/>
      <dgm:spPr/>
      <dgm:t>
        <a:bodyPr/>
        <a:lstStyle/>
        <a:p>
          <a:endParaRPr lang="en-US"/>
        </a:p>
      </dgm:t>
    </dgm:pt>
    <dgm:pt modelId="{87059E88-5E1E-4971-83BD-3226F095E953}" type="sibTrans" cxnId="{8A4B0A8B-F8AD-4085-9FE9-8CB8E2450268}">
      <dgm:prSet/>
      <dgm:spPr/>
      <dgm:t>
        <a:bodyPr/>
        <a:lstStyle/>
        <a:p>
          <a:endParaRPr lang="en-US"/>
        </a:p>
      </dgm:t>
    </dgm:pt>
    <dgm:pt modelId="{E42CAC3B-D433-4D2D-B60B-4EEEF9D9816D}">
      <dgm:prSet phldrT="[Text]" phldr="0"/>
      <dgm:spPr/>
      <dgm:t>
        <a:bodyPr/>
        <a:lstStyle/>
        <a:p>
          <a:pPr rtl="0"/>
          <a:r>
            <a:rPr lang="en-US">
              <a:latin typeface="Corbel" panose="020B0503020204020204"/>
            </a:rPr>
            <a:t> December</a:t>
          </a:r>
          <a:endParaRPr lang="en-US"/>
        </a:p>
      </dgm:t>
    </dgm:pt>
    <dgm:pt modelId="{5E78EA2F-8013-4B46-948E-4B62FA14BC46}" type="parTrans" cxnId="{887F9C98-AEFD-4505-BEAA-35468DBAE281}">
      <dgm:prSet/>
      <dgm:spPr/>
      <dgm:t>
        <a:bodyPr/>
        <a:lstStyle/>
        <a:p>
          <a:endParaRPr lang="en-US"/>
        </a:p>
      </dgm:t>
    </dgm:pt>
    <dgm:pt modelId="{46EFA815-52B6-4D7A-A36A-F7C6550252AA}" type="sibTrans" cxnId="{887F9C98-AEFD-4505-BEAA-35468DBAE281}">
      <dgm:prSet/>
      <dgm:spPr/>
      <dgm:t>
        <a:bodyPr/>
        <a:lstStyle/>
        <a:p>
          <a:endParaRPr lang="en-US"/>
        </a:p>
      </dgm:t>
    </dgm:pt>
    <dgm:pt modelId="{69BCF318-A63E-498B-82A6-BC7D5144FF69}">
      <dgm:prSet phldr="0"/>
      <dgm:spPr/>
      <dgm:t>
        <a:bodyPr/>
        <a:lstStyle/>
        <a:p>
          <a:pPr algn="l" rtl="0"/>
          <a:r>
            <a:rPr lang="en-US">
              <a:solidFill>
                <a:srgbClr val="4A66AC"/>
              </a:solidFill>
              <a:latin typeface="Corbel" panose="020B0503020204020204"/>
            </a:rPr>
            <a:t> Wrap up outstanding </a:t>
          </a:r>
          <a:r>
            <a:rPr lang="en-US" b="1">
              <a:solidFill>
                <a:srgbClr val="4A66AC"/>
              </a:solidFill>
              <a:latin typeface="Corbel" panose="020B0503020204020204"/>
            </a:rPr>
            <a:t>college applications</a:t>
          </a:r>
          <a:r>
            <a:rPr lang="en-US" b="0">
              <a:solidFill>
                <a:srgbClr val="4A66AC"/>
              </a:solidFill>
              <a:latin typeface="Corbel" panose="020B0503020204020204"/>
            </a:rPr>
            <a:t> and meet priority deadlines.</a:t>
          </a:r>
        </a:p>
      </dgm:t>
    </dgm:pt>
    <dgm:pt modelId="{4D5666CD-1AFE-43F0-9014-440324AB41C8}" type="parTrans" cxnId="{CFA7996E-6749-4254-8757-4B9B7255A899}">
      <dgm:prSet/>
      <dgm:spPr/>
    </dgm:pt>
    <dgm:pt modelId="{98552031-2F00-4680-9DA1-1DA7FBB3AA1A}" type="sibTrans" cxnId="{CFA7996E-6749-4254-8757-4B9B7255A899}">
      <dgm:prSet/>
      <dgm:spPr/>
    </dgm:pt>
    <dgm:pt modelId="{38F5740F-7FD7-4D5D-8CA4-B44BB9A4E224}">
      <dgm:prSet phldr="0"/>
      <dgm:spPr/>
      <dgm:t>
        <a:bodyPr/>
        <a:lstStyle/>
        <a:p>
          <a:pPr algn="l" rtl="0"/>
          <a:r>
            <a:rPr lang="en-US">
              <a:solidFill>
                <a:srgbClr val="4A66AC"/>
              </a:solidFill>
              <a:latin typeface="Corbel" panose="020B0503020204020204"/>
            </a:rPr>
            <a:t> Request your </a:t>
          </a:r>
          <a:r>
            <a:rPr lang="en-US" b="1">
              <a:solidFill>
                <a:srgbClr val="4A66AC"/>
              </a:solidFill>
              <a:latin typeface="Corbel" panose="020B0503020204020204"/>
            </a:rPr>
            <a:t>letters of recommendation</a:t>
          </a:r>
          <a:r>
            <a:rPr lang="en-US">
              <a:solidFill>
                <a:srgbClr val="4A66AC"/>
              </a:solidFill>
              <a:latin typeface="Corbel" panose="020B0503020204020204"/>
            </a:rPr>
            <a:t>. Remember to ask your </a:t>
          </a:r>
          <a:r>
            <a:rPr lang="en-US" b="0">
              <a:solidFill>
                <a:srgbClr val="4A66AC"/>
              </a:solidFill>
              <a:latin typeface="Corbel" panose="020B0503020204020204"/>
            </a:rPr>
            <a:t>recommender in person and follow-up to ensure they mail it on time; also, provide plenty of time to meet </a:t>
          </a:r>
          <a:r>
            <a:rPr lang="en-US">
              <a:solidFill>
                <a:srgbClr val="4A66AC"/>
              </a:solidFill>
              <a:latin typeface="Corbel" panose="020B0503020204020204"/>
            </a:rPr>
            <a:t>the deadline.</a:t>
          </a:r>
          <a:endParaRPr lang="en-US"/>
        </a:p>
      </dgm:t>
    </dgm:pt>
    <dgm:pt modelId="{8CBBD256-CA2B-4D41-A022-C2EDB21D11BD}" type="parTrans" cxnId="{C8B36582-7B06-480E-99D2-911DF09F65E0}">
      <dgm:prSet/>
      <dgm:spPr/>
    </dgm:pt>
    <dgm:pt modelId="{648C3B2F-AB99-4608-A00F-98256CA0F04F}" type="sibTrans" cxnId="{C8B36582-7B06-480E-99D2-911DF09F65E0}">
      <dgm:prSet/>
      <dgm:spPr/>
    </dgm:pt>
    <dgm:pt modelId="{85B00B15-2D9F-4A26-AB25-BF2380CA623E}">
      <dgm:prSet phldr="0"/>
      <dgm:spPr/>
      <dgm:t>
        <a:bodyPr/>
        <a:lstStyle/>
        <a:p>
          <a:pPr algn="l" rtl="0"/>
          <a:r>
            <a:rPr lang="en-US" b="0">
              <a:solidFill>
                <a:srgbClr val="4A66AC"/>
              </a:solidFill>
              <a:latin typeface="Corbel" panose="020B0503020204020204"/>
            </a:rPr>
            <a:t> File the </a:t>
          </a:r>
          <a:r>
            <a:rPr lang="en-US" b="1">
              <a:solidFill>
                <a:srgbClr val="4A66AC"/>
              </a:solidFill>
              <a:latin typeface="Corbel" panose="020B0503020204020204"/>
            </a:rPr>
            <a:t>2024-25 FAFSA or WASFA</a:t>
          </a:r>
          <a:r>
            <a:rPr lang="en-US" b="0">
              <a:solidFill>
                <a:srgbClr val="4A66AC"/>
              </a:solidFill>
              <a:latin typeface="Corbel" panose="020B0503020204020204"/>
            </a:rPr>
            <a:t> starting </a:t>
          </a:r>
          <a:r>
            <a:rPr lang="en-US" b="1">
              <a:solidFill>
                <a:srgbClr val="C00000"/>
              </a:solidFill>
              <a:latin typeface="Corbel" panose="020B0503020204020204"/>
            </a:rPr>
            <a:t>December 2023</a:t>
          </a:r>
          <a:r>
            <a:rPr lang="en-US" b="0">
              <a:solidFill>
                <a:srgbClr val="000000"/>
              </a:solidFill>
              <a:latin typeface="Corbel" panose="020B0503020204020204"/>
            </a:rPr>
            <a:t>. </a:t>
          </a:r>
          <a:r>
            <a:rPr lang="en-US" b="0">
              <a:solidFill>
                <a:srgbClr val="4A66AC"/>
              </a:solidFill>
              <a:latin typeface="Corbel" panose="020B0503020204020204"/>
            </a:rPr>
            <a:t>Use 2022 tax returns.</a:t>
          </a:r>
        </a:p>
      </dgm:t>
    </dgm:pt>
    <dgm:pt modelId="{737D8A74-E11E-494E-B521-4D3AB7619E59}" type="parTrans" cxnId="{A66CF69A-5217-41F8-A8C2-49A685C95AE8}">
      <dgm:prSet/>
      <dgm:spPr/>
    </dgm:pt>
    <dgm:pt modelId="{57998CC8-04EA-4C83-9BA0-CE271EB7DC51}" type="sibTrans" cxnId="{A66CF69A-5217-41F8-A8C2-49A685C95AE8}">
      <dgm:prSet/>
      <dgm:spPr/>
    </dgm:pt>
    <dgm:pt modelId="{8080A571-27A6-4DF4-9727-99E61D90185B}">
      <dgm:prSet phldr="0"/>
      <dgm:spPr/>
      <dgm:t>
        <a:bodyPr/>
        <a:lstStyle/>
        <a:p>
          <a:pPr algn="l" rtl="0"/>
          <a:r>
            <a:rPr lang="en-US" b="0">
              <a:solidFill>
                <a:srgbClr val="4A66AC"/>
              </a:solidFill>
              <a:latin typeface="Corbel" panose="020B0503020204020204"/>
            </a:rPr>
            <a:t> Continue your scholarship search, both through the college(s) </a:t>
          </a:r>
          <a:r>
            <a:rPr lang="en-US">
              <a:solidFill>
                <a:srgbClr val="4A66AC"/>
              </a:solidFill>
              <a:latin typeface="Corbel" panose="020B0503020204020204"/>
            </a:rPr>
            <a:t>and outside organizations.</a:t>
          </a:r>
        </a:p>
      </dgm:t>
    </dgm:pt>
    <dgm:pt modelId="{3F61A236-1A0A-4853-A80E-8D6FC1FB4196}" type="parTrans" cxnId="{53614E34-FBE3-400D-91AF-A604B3A5F33B}">
      <dgm:prSet/>
      <dgm:spPr/>
    </dgm:pt>
    <dgm:pt modelId="{99AC600A-E49D-467F-ACAE-1E1F5F5EF11C}" type="sibTrans" cxnId="{53614E34-FBE3-400D-91AF-A604B3A5F33B}">
      <dgm:prSet/>
      <dgm:spPr/>
    </dgm:pt>
    <dgm:pt modelId="{3CBE2E59-878D-4E81-9D8D-2F0031783B69}">
      <dgm:prSet phldr="0"/>
      <dgm:spPr/>
      <dgm:t>
        <a:bodyPr/>
        <a:lstStyle/>
        <a:p>
          <a:pPr algn="l"/>
          <a:r>
            <a:rPr lang="en-US" b="0">
              <a:solidFill>
                <a:srgbClr val="4A66AC"/>
              </a:solidFill>
              <a:latin typeface="Corbel" panose="020B0503020204020204"/>
            </a:rPr>
            <a:t>Continue applications at colleges that did not have a priority admissions deadline pass. </a:t>
          </a:r>
        </a:p>
      </dgm:t>
    </dgm:pt>
    <dgm:pt modelId="{75679FEB-D2F5-4AD6-9B8B-DADE23875092}" type="parTrans" cxnId="{5E2DE4B2-23F6-474E-887A-50CA59C5EC9D}">
      <dgm:prSet/>
      <dgm:spPr/>
    </dgm:pt>
    <dgm:pt modelId="{1E1A6E4B-C5B2-4C94-905D-504D739369E7}" type="sibTrans" cxnId="{5E2DE4B2-23F6-474E-887A-50CA59C5EC9D}">
      <dgm:prSet/>
      <dgm:spPr/>
    </dgm:pt>
    <dgm:pt modelId="{F1623037-281B-44C0-A95F-10AB85575987}">
      <dgm:prSet phldr="0"/>
      <dgm:spPr/>
      <dgm:t>
        <a:bodyPr/>
        <a:lstStyle/>
        <a:p>
          <a:pPr algn="l" rtl="0"/>
          <a:r>
            <a:rPr lang="en-US">
              <a:solidFill>
                <a:srgbClr val="4A66AC"/>
              </a:solidFill>
              <a:latin typeface="Corbel" panose="020B0503020204020204"/>
            </a:rPr>
            <a:t>CSF Scholarship applications open </a:t>
          </a:r>
          <a:r>
            <a:rPr lang="en-US" b="1">
              <a:solidFill>
                <a:srgbClr val="4A66AC"/>
              </a:solidFill>
              <a:latin typeface="Corbel" panose="020B0503020204020204"/>
            </a:rPr>
            <a:t>12/1/23! </a:t>
          </a:r>
        </a:p>
      </dgm:t>
    </dgm:pt>
    <dgm:pt modelId="{58DB0CF1-E01B-4E10-821A-7338E95174FF}" type="parTrans" cxnId="{DA902FDB-8E13-47B0-826F-FE6E293E9C26}">
      <dgm:prSet/>
      <dgm:spPr/>
    </dgm:pt>
    <dgm:pt modelId="{D19DA4C7-C8A3-48F3-A925-FC494F2C571D}" type="sibTrans" cxnId="{DA902FDB-8E13-47B0-826F-FE6E293E9C26}">
      <dgm:prSet/>
      <dgm:spPr/>
    </dgm:pt>
    <dgm:pt modelId="{AD0EC973-0BF3-4F2A-A6AD-616E3B6ACA1E}">
      <dgm:prSet phldr="0"/>
      <dgm:spPr/>
      <dgm:t>
        <a:bodyPr/>
        <a:lstStyle/>
        <a:p>
          <a:r>
            <a:rPr lang="en-US" b="0">
              <a:solidFill>
                <a:srgbClr val="4A66AC"/>
              </a:solidFill>
              <a:latin typeface="Corbel" panose="020B0503020204020204"/>
            </a:rPr>
            <a:t>Visit </a:t>
          </a:r>
          <a:r>
            <a:rPr lang="en-US" b="0">
              <a:solidFill>
                <a:srgbClr val="4A66AC"/>
              </a:solidFill>
              <a:latin typeface="Corbel" panose="020B0503020204020204"/>
              <a:hlinkClick xmlns:r="http://schemas.openxmlformats.org/officeDocument/2006/relationships" r:id="rId1">
                <a:extLst>
                  <a:ext uri="{A12FA001-AC4F-418D-AE19-62706E023703}">
                    <ahyp:hlinkClr xmlns:ahyp="http://schemas.microsoft.com/office/drawing/2018/hyperlinkcolor" val="tx"/>
                  </a:ext>
                </a:extLst>
              </a:hlinkClick>
            </a:rPr>
            <a:t>www</a:t>
          </a:r>
          <a:r>
            <a:rPr lang="en-US" b="0">
              <a:solidFill>
                <a:srgbClr val="4A66AC"/>
              </a:solidFill>
              <a:hlinkClick xmlns:r="http://schemas.openxmlformats.org/officeDocument/2006/relationships" r:id="rId1">
                <a:extLst>
                  <a:ext uri="{A12FA001-AC4F-418D-AE19-62706E023703}">
                    <ahyp:hlinkClr xmlns:ahyp="http://schemas.microsoft.com/office/drawing/2018/hyperlinkcolor" val="tx"/>
                  </a:ext>
                </a:extLst>
              </a:hlinkClick>
            </a:rPr>
            <a:t>.collegesuccessfoundation.org/our-approach/scholarships/</a:t>
          </a:r>
          <a:r>
            <a:rPr lang="en-US" b="0">
              <a:solidFill>
                <a:srgbClr val="4A66AC"/>
              </a:solidFill>
            </a:rPr>
            <a:t> to </a:t>
          </a:r>
          <a:r>
            <a:rPr lang="en-US" b="0">
              <a:solidFill>
                <a:srgbClr val="4A66AC"/>
              </a:solidFill>
              <a:latin typeface="Corbel" panose="020B0503020204020204"/>
            </a:rPr>
            <a:t>learn more and apply!</a:t>
          </a:r>
          <a:r>
            <a:rPr lang="en-US" b="1">
              <a:solidFill>
                <a:srgbClr val="4A66AC"/>
              </a:solidFill>
              <a:latin typeface="Corbel" panose="020B0503020204020204"/>
            </a:rPr>
            <a:t> </a:t>
          </a:r>
          <a:endParaRPr lang="en-US">
            <a:solidFill>
              <a:srgbClr val="4A66AC"/>
            </a:solidFill>
          </a:endParaRPr>
        </a:p>
      </dgm:t>
    </dgm:pt>
    <dgm:pt modelId="{EF514AB1-59FB-459C-9467-B0DC3F5D56A9}" type="parTrans" cxnId="{74171C8D-20CF-4308-9288-4BFB5B1112A3}">
      <dgm:prSet/>
      <dgm:spPr/>
    </dgm:pt>
    <dgm:pt modelId="{914DAC16-3172-4798-8D5A-F57B5771A879}" type="sibTrans" cxnId="{74171C8D-20CF-4308-9288-4BFB5B1112A3}">
      <dgm:prSet/>
      <dgm:spPr/>
    </dgm:pt>
    <dgm:pt modelId="{5ACAEA74-EE78-4C43-A7A3-7F1BC2419118}" type="pres">
      <dgm:prSet presAssocID="{95C3FA8F-32B6-4793-99A1-DCE34BE78616}" presName="linear" presStyleCnt="0">
        <dgm:presLayoutVars>
          <dgm:dir/>
          <dgm:animLvl val="lvl"/>
          <dgm:resizeHandles val="exact"/>
        </dgm:presLayoutVars>
      </dgm:prSet>
      <dgm:spPr/>
    </dgm:pt>
    <dgm:pt modelId="{8534158A-ACBF-4C6F-BC71-C40814481882}" type="pres">
      <dgm:prSet presAssocID="{0CBAFA07-B999-4988-B5F3-E2D397EAFA03}" presName="parentLin" presStyleCnt="0"/>
      <dgm:spPr/>
    </dgm:pt>
    <dgm:pt modelId="{A88930E8-B319-4AD0-B95C-DD795A926D33}" type="pres">
      <dgm:prSet presAssocID="{0CBAFA07-B999-4988-B5F3-E2D397EAFA03}" presName="parentLeftMargin" presStyleLbl="node1" presStyleIdx="0" presStyleCnt="2"/>
      <dgm:spPr/>
    </dgm:pt>
    <dgm:pt modelId="{A77B1C58-637D-4CA9-9BBE-91350D3E77C2}" type="pres">
      <dgm:prSet presAssocID="{0CBAFA07-B999-4988-B5F3-E2D397EAFA03}" presName="parentText" presStyleLbl="node1" presStyleIdx="0" presStyleCnt="2">
        <dgm:presLayoutVars>
          <dgm:chMax val="0"/>
          <dgm:bulletEnabled val="1"/>
        </dgm:presLayoutVars>
      </dgm:prSet>
      <dgm:spPr/>
    </dgm:pt>
    <dgm:pt modelId="{73C56D57-1910-443A-AD07-69B35B8ED2D9}" type="pres">
      <dgm:prSet presAssocID="{0CBAFA07-B999-4988-B5F3-E2D397EAFA03}" presName="negativeSpace" presStyleCnt="0"/>
      <dgm:spPr/>
    </dgm:pt>
    <dgm:pt modelId="{35239741-E1BD-4A92-A67F-73AB52EFC079}" type="pres">
      <dgm:prSet presAssocID="{0CBAFA07-B999-4988-B5F3-E2D397EAFA03}" presName="childText" presStyleLbl="conFgAcc1" presStyleIdx="0" presStyleCnt="2">
        <dgm:presLayoutVars>
          <dgm:bulletEnabled val="1"/>
        </dgm:presLayoutVars>
      </dgm:prSet>
      <dgm:spPr/>
    </dgm:pt>
    <dgm:pt modelId="{E32C9029-C51C-4BD7-AF3F-5AB7420E22CA}" type="pres">
      <dgm:prSet presAssocID="{87059E88-5E1E-4971-83BD-3226F095E953}" presName="spaceBetweenRectangles" presStyleCnt="0"/>
      <dgm:spPr/>
    </dgm:pt>
    <dgm:pt modelId="{5CBD7DEE-683B-4E42-AF25-A8D64C951F16}" type="pres">
      <dgm:prSet presAssocID="{E42CAC3B-D433-4D2D-B60B-4EEEF9D9816D}" presName="parentLin" presStyleCnt="0"/>
      <dgm:spPr/>
    </dgm:pt>
    <dgm:pt modelId="{E394CE57-D69F-42DE-A3BF-1C85AECB5546}" type="pres">
      <dgm:prSet presAssocID="{E42CAC3B-D433-4D2D-B60B-4EEEF9D9816D}" presName="parentLeftMargin" presStyleLbl="node1" presStyleIdx="0" presStyleCnt="2"/>
      <dgm:spPr/>
    </dgm:pt>
    <dgm:pt modelId="{847882E5-3540-40CF-AD2F-0E9D40F9E9D8}" type="pres">
      <dgm:prSet presAssocID="{E42CAC3B-D433-4D2D-B60B-4EEEF9D9816D}" presName="parentText" presStyleLbl="node1" presStyleIdx="1" presStyleCnt="2">
        <dgm:presLayoutVars>
          <dgm:chMax val="0"/>
          <dgm:bulletEnabled val="1"/>
        </dgm:presLayoutVars>
      </dgm:prSet>
      <dgm:spPr/>
    </dgm:pt>
    <dgm:pt modelId="{2B9EB74A-0EEB-4DBA-B9A7-A6333026A154}" type="pres">
      <dgm:prSet presAssocID="{E42CAC3B-D433-4D2D-B60B-4EEEF9D9816D}" presName="negativeSpace" presStyleCnt="0"/>
      <dgm:spPr/>
    </dgm:pt>
    <dgm:pt modelId="{D5FC2B19-EBEF-4CCC-990A-174ECAB283CF}" type="pres">
      <dgm:prSet presAssocID="{E42CAC3B-D433-4D2D-B60B-4EEEF9D9816D}" presName="childText" presStyleLbl="conFgAcc1" presStyleIdx="1" presStyleCnt="2">
        <dgm:presLayoutVars>
          <dgm:bulletEnabled val="1"/>
        </dgm:presLayoutVars>
      </dgm:prSet>
      <dgm:spPr/>
    </dgm:pt>
  </dgm:ptLst>
  <dgm:cxnLst>
    <dgm:cxn modelId="{EE4E4608-B30F-4398-AA6B-DDF23F3A696D}" type="presOf" srcId="{F1623037-281B-44C0-A95F-10AB85575987}" destId="{D5FC2B19-EBEF-4CCC-990A-174ECAB283CF}" srcOrd="0" destOrd="2" presId="urn:microsoft.com/office/officeart/2005/8/layout/list1"/>
    <dgm:cxn modelId="{CFEDD514-096A-4E8A-B565-2C1826A57F28}" type="presOf" srcId="{AD0EC973-0BF3-4F2A-A6AD-616E3B6ACA1E}" destId="{D5FC2B19-EBEF-4CCC-990A-174ECAB283CF}" srcOrd="0" destOrd="3" presId="urn:microsoft.com/office/officeart/2005/8/layout/list1"/>
    <dgm:cxn modelId="{27401019-0964-46A5-8B4F-DF9C1F26FE5C}" type="presOf" srcId="{3CBE2E59-878D-4E81-9D8D-2F0031783B69}" destId="{D5FC2B19-EBEF-4CCC-990A-174ECAB283CF}" srcOrd="0" destOrd="1" presId="urn:microsoft.com/office/officeart/2005/8/layout/list1"/>
    <dgm:cxn modelId="{5D81481C-C0AE-4EAD-B450-49A6B73A864F}" type="presOf" srcId="{8080A571-27A6-4DF4-9727-99E61D90185B}" destId="{35239741-E1BD-4A92-A67F-73AB52EFC079}" srcOrd="0" destOrd="1" presId="urn:microsoft.com/office/officeart/2005/8/layout/list1"/>
    <dgm:cxn modelId="{DE9DD42E-E857-45EA-BB00-6E90825A4413}" type="presOf" srcId="{38F5740F-7FD7-4D5D-8CA4-B44BB9A4E224}" destId="{35239741-E1BD-4A92-A67F-73AB52EFC079}" srcOrd="0" destOrd="2" presId="urn:microsoft.com/office/officeart/2005/8/layout/list1"/>
    <dgm:cxn modelId="{53614E34-FBE3-400D-91AF-A604B3A5F33B}" srcId="{0CBAFA07-B999-4988-B5F3-E2D397EAFA03}" destId="{8080A571-27A6-4DF4-9727-99E61D90185B}" srcOrd="1" destOrd="0" parTransId="{3F61A236-1A0A-4853-A80E-8D6FC1FB4196}" sibTransId="{99AC600A-E49D-467F-ACAE-1E1F5F5EF11C}"/>
    <dgm:cxn modelId="{0402056B-064F-4395-AAB9-68F98B11E822}" type="presOf" srcId="{69BCF318-A63E-498B-82A6-BC7D5144FF69}" destId="{35239741-E1BD-4A92-A67F-73AB52EFC079}" srcOrd="0" destOrd="0" presId="urn:microsoft.com/office/officeart/2005/8/layout/list1"/>
    <dgm:cxn modelId="{CFA7996E-6749-4254-8757-4B9B7255A899}" srcId="{0CBAFA07-B999-4988-B5F3-E2D397EAFA03}" destId="{69BCF318-A63E-498B-82A6-BC7D5144FF69}" srcOrd="0" destOrd="0" parTransId="{4D5666CD-1AFE-43F0-9014-440324AB41C8}" sibTransId="{98552031-2F00-4680-9DA1-1DA7FBB3AA1A}"/>
    <dgm:cxn modelId="{A1ADAC4E-302C-4877-B619-4B31025086B3}" type="presOf" srcId="{0CBAFA07-B999-4988-B5F3-E2D397EAFA03}" destId="{A77B1C58-637D-4CA9-9BBE-91350D3E77C2}" srcOrd="1" destOrd="0" presId="urn:microsoft.com/office/officeart/2005/8/layout/list1"/>
    <dgm:cxn modelId="{B4ADB75A-1DC4-4ACF-8781-9504FA90305C}" type="presOf" srcId="{0CBAFA07-B999-4988-B5F3-E2D397EAFA03}" destId="{A88930E8-B319-4AD0-B95C-DD795A926D33}" srcOrd="0" destOrd="0" presId="urn:microsoft.com/office/officeart/2005/8/layout/list1"/>
    <dgm:cxn modelId="{11CE497B-00C2-450B-82C7-A1C4D8218E6B}" type="presOf" srcId="{E42CAC3B-D433-4D2D-B60B-4EEEF9D9816D}" destId="{847882E5-3540-40CF-AD2F-0E9D40F9E9D8}" srcOrd="1" destOrd="0" presId="urn:microsoft.com/office/officeart/2005/8/layout/list1"/>
    <dgm:cxn modelId="{C8B36582-7B06-480E-99D2-911DF09F65E0}" srcId="{0CBAFA07-B999-4988-B5F3-E2D397EAFA03}" destId="{38F5740F-7FD7-4D5D-8CA4-B44BB9A4E224}" srcOrd="2" destOrd="0" parTransId="{8CBBD256-CA2B-4D41-A022-C2EDB21D11BD}" sibTransId="{648C3B2F-AB99-4608-A00F-98256CA0F04F}"/>
    <dgm:cxn modelId="{8A4B0A8B-F8AD-4085-9FE9-8CB8E2450268}" srcId="{95C3FA8F-32B6-4793-99A1-DCE34BE78616}" destId="{0CBAFA07-B999-4988-B5F3-E2D397EAFA03}" srcOrd="0" destOrd="0" parTransId="{8B5BBDA0-8E50-4C8C-A341-259C2BF09681}" sibTransId="{87059E88-5E1E-4971-83BD-3226F095E953}"/>
    <dgm:cxn modelId="{74171C8D-20CF-4308-9288-4BFB5B1112A3}" srcId="{F1623037-281B-44C0-A95F-10AB85575987}" destId="{AD0EC973-0BF3-4F2A-A6AD-616E3B6ACA1E}" srcOrd="0" destOrd="0" parTransId="{EF514AB1-59FB-459C-9467-B0DC3F5D56A9}" sibTransId="{914DAC16-3172-4798-8D5A-F57B5771A879}"/>
    <dgm:cxn modelId="{B1CDB38E-9198-453E-ABF6-EDCD878B7197}" type="presOf" srcId="{85B00B15-2D9F-4A26-AB25-BF2380CA623E}" destId="{D5FC2B19-EBEF-4CCC-990A-174ECAB283CF}" srcOrd="0" destOrd="0" presId="urn:microsoft.com/office/officeart/2005/8/layout/list1"/>
    <dgm:cxn modelId="{7AD43D93-BD75-40BE-8AB6-96DCDC29526E}" type="presOf" srcId="{E42CAC3B-D433-4D2D-B60B-4EEEF9D9816D}" destId="{E394CE57-D69F-42DE-A3BF-1C85AECB5546}" srcOrd="0" destOrd="0" presId="urn:microsoft.com/office/officeart/2005/8/layout/list1"/>
    <dgm:cxn modelId="{887F9C98-AEFD-4505-BEAA-35468DBAE281}" srcId="{95C3FA8F-32B6-4793-99A1-DCE34BE78616}" destId="{E42CAC3B-D433-4D2D-B60B-4EEEF9D9816D}" srcOrd="1" destOrd="0" parTransId="{5E78EA2F-8013-4B46-948E-4B62FA14BC46}" sibTransId="{46EFA815-52B6-4D7A-A36A-F7C6550252AA}"/>
    <dgm:cxn modelId="{A66CF69A-5217-41F8-A8C2-49A685C95AE8}" srcId="{E42CAC3B-D433-4D2D-B60B-4EEEF9D9816D}" destId="{85B00B15-2D9F-4A26-AB25-BF2380CA623E}" srcOrd="0" destOrd="0" parTransId="{737D8A74-E11E-494E-B521-4D3AB7619E59}" sibTransId="{57998CC8-04EA-4C83-9BA0-CE271EB7DC51}"/>
    <dgm:cxn modelId="{6555249C-4A31-4603-9990-B39C54E92E34}" type="presOf" srcId="{95C3FA8F-32B6-4793-99A1-DCE34BE78616}" destId="{5ACAEA74-EE78-4C43-A7A3-7F1BC2419118}" srcOrd="0" destOrd="0" presId="urn:microsoft.com/office/officeart/2005/8/layout/list1"/>
    <dgm:cxn modelId="{5E2DE4B2-23F6-474E-887A-50CA59C5EC9D}" srcId="{E42CAC3B-D433-4D2D-B60B-4EEEF9D9816D}" destId="{3CBE2E59-878D-4E81-9D8D-2F0031783B69}" srcOrd="1" destOrd="0" parTransId="{75679FEB-D2F5-4AD6-9B8B-DADE23875092}" sibTransId="{1E1A6E4B-C5B2-4C94-905D-504D739369E7}"/>
    <dgm:cxn modelId="{DA902FDB-8E13-47B0-826F-FE6E293E9C26}" srcId="{E42CAC3B-D433-4D2D-B60B-4EEEF9D9816D}" destId="{F1623037-281B-44C0-A95F-10AB85575987}" srcOrd="2" destOrd="0" parTransId="{58DB0CF1-E01B-4E10-821A-7338E95174FF}" sibTransId="{D19DA4C7-C8A3-48F3-A925-FC494F2C571D}"/>
    <dgm:cxn modelId="{CCA2685D-FB52-411E-A3EF-B887ACD546D2}" type="presParOf" srcId="{5ACAEA74-EE78-4C43-A7A3-7F1BC2419118}" destId="{8534158A-ACBF-4C6F-BC71-C40814481882}" srcOrd="0" destOrd="0" presId="urn:microsoft.com/office/officeart/2005/8/layout/list1"/>
    <dgm:cxn modelId="{CC574D9C-E875-474A-8D2D-E4F662175968}" type="presParOf" srcId="{8534158A-ACBF-4C6F-BC71-C40814481882}" destId="{A88930E8-B319-4AD0-B95C-DD795A926D33}" srcOrd="0" destOrd="0" presId="urn:microsoft.com/office/officeart/2005/8/layout/list1"/>
    <dgm:cxn modelId="{092577A1-4A77-47B0-8706-54537D393953}" type="presParOf" srcId="{8534158A-ACBF-4C6F-BC71-C40814481882}" destId="{A77B1C58-637D-4CA9-9BBE-91350D3E77C2}" srcOrd="1" destOrd="0" presId="urn:microsoft.com/office/officeart/2005/8/layout/list1"/>
    <dgm:cxn modelId="{45A7C952-1F25-470D-8EFD-92EE5994BCCB}" type="presParOf" srcId="{5ACAEA74-EE78-4C43-A7A3-7F1BC2419118}" destId="{73C56D57-1910-443A-AD07-69B35B8ED2D9}" srcOrd="1" destOrd="0" presId="urn:microsoft.com/office/officeart/2005/8/layout/list1"/>
    <dgm:cxn modelId="{1D86CA77-C3E6-4B2C-99CA-0177C5A3BF09}" type="presParOf" srcId="{5ACAEA74-EE78-4C43-A7A3-7F1BC2419118}" destId="{35239741-E1BD-4A92-A67F-73AB52EFC079}" srcOrd="2" destOrd="0" presId="urn:microsoft.com/office/officeart/2005/8/layout/list1"/>
    <dgm:cxn modelId="{DD0E30A7-5818-42C1-901C-F0C80893C287}" type="presParOf" srcId="{5ACAEA74-EE78-4C43-A7A3-7F1BC2419118}" destId="{E32C9029-C51C-4BD7-AF3F-5AB7420E22CA}" srcOrd="3" destOrd="0" presId="urn:microsoft.com/office/officeart/2005/8/layout/list1"/>
    <dgm:cxn modelId="{7F73AE3D-9ED2-45E3-8003-0B7DD1A36976}" type="presParOf" srcId="{5ACAEA74-EE78-4C43-A7A3-7F1BC2419118}" destId="{5CBD7DEE-683B-4E42-AF25-A8D64C951F16}" srcOrd="4" destOrd="0" presId="urn:microsoft.com/office/officeart/2005/8/layout/list1"/>
    <dgm:cxn modelId="{22AA10A3-938F-4B56-BC0A-7F5B512A62F0}" type="presParOf" srcId="{5CBD7DEE-683B-4E42-AF25-A8D64C951F16}" destId="{E394CE57-D69F-42DE-A3BF-1C85AECB5546}" srcOrd="0" destOrd="0" presId="urn:microsoft.com/office/officeart/2005/8/layout/list1"/>
    <dgm:cxn modelId="{92129E4B-F700-4EE7-A9AC-4423C47E6E9A}" type="presParOf" srcId="{5CBD7DEE-683B-4E42-AF25-A8D64C951F16}" destId="{847882E5-3540-40CF-AD2F-0E9D40F9E9D8}" srcOrd="1" destOrd="0" presId="urn:microsoft.com/office/officeart/2005/8/layout/list1"/>
    <dgm:cxn modelId="{E5A95FC5-381D-4B88-B700-DA8AA4A6807B}" type="presParOf" srcId="{5ACAEA74-EE78-4C43-A7A3-7F1BC2419118}" destId="{2B9EB74A-0EEB-4DBA-B9A7-A6333026A154}" srcOrd="5" destOrd="0" presId="urn:microsoft.com/office/officeart/2005/8/layout/list1"/>
    <dgm:cxn modelId="{CA949FAD-1A47-486C-9DC4-1864832C70F4}" type="presParOf" srcId="{5ACAEA74-EE78-4C43-A7A3-7F1BC2419118}" destId="{D5FC2B19-EBEF-4CCC-990A-174ECAB283C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12CBCD-770C-45AC-A362-9B7DE7060FE9}" type="doc">
      <dgm:prSet loTypeId="urn:diagrams.loki3.com/BracketList" loCatId="list" qsTypeId="urn:microsoft.com/office/officeart/2005/8/quickstyle/simple1" qsCatId="simple" csTypeId="urn:microsoft.com/office/officeart/2005/8/colors/accent6_2" csCatId="accent6" phldr="1"/>
      <dgm:spPr/>
      <dgm:t>
        <a:bodyPr/>
        <a:lstStyle/>
        <a:p>
          <a:endParaRPr lang="en-US"/>
        </a:p>
      </dgm:t>
    </dgm:pt>
    <dgm:pt modelId="{8CA8F576-F3F2-4BAF-B47E-1F99BA871F2C}">
      <dgm:prSet phldrT="[Text]"/>
      <dgm:spPr/>
      <dgm:t>
        <a:bodyPr/>
        <a:lstStyle/>
        <a:p>
          <a:r>
            <a:rPr lang="en-US" dirty="0">
              <a:solidFill>
                <a:srgbClr val="4A66AC"/>
              </a:solidFill>
            </a:rPr>
            <a:t>FAFSA and WASFA open</a:t>
          </a:r>
        </a:p>
      </dgm:t>
    </dgm:pt>
    <dgm:pt modelId="{2DF1B187-AFFC-41B9-B6B6-C54C55558E34}" type="parTrans" cxnId="{03A1AA46-A345-4150-B2DD-C01F56931CFE}">
      <dgm:prSet/>
      <dgm:spPr/>
      <dgm:t>
        <a:bodyPr/>
        <a:lstStyle/>
        <a:p>
          <a:endParaRPr lang="en-US"/>
        </a:p>
      </dgm:t>
    </dgm:pt>
    <dgm:pt modelId="{4A338EE6-7D62-4574-B3D0-FC557C8B397D}" type="sibTrans" cxnId="{03A1AA46-A345-4150-B2DD-C01F56931CFE}">
      <dgm:prSet/>
      <dgm:spPr/>
      <dgm:t>
        <a:bodyPr/>
        <a:lstStyle/>
        <a:p>
          <a:endParaRPr lang="en-US"/>
        </a:p>
      </dgm:t>
    </dgm:pt>
    <dgm:pt modelId="{0CDF26A3-5B76-4F48-93EA-5D1A25614B8B}">
      <dgm:prSet phldrT="[Text]"/>
      <dgm:spPr/>
      <dgm:t>
        <a:bodyPr/>
        <a:lstStyle/>
        <a:p>
          <a:r>
            <a:rPr lang="en-US"/>
            <a:t>December 2023</a:t>
          </a:r>
        </a:p>
      </dgm:t>
    </dgm:pt>
    <dgm:pt modelId="{A4A40B63-857C-4ECF-A412-7A6C8EEDD87A}" type="parTrans" cxnId="{1335D737-72BD-48D1-A8E8-0D8B976A083A}">
      <dgm:prSet/>
      <dgm:spPr/>
      <dgm:t>
        <a:bodyPr/>
        <a:lstStyle/>
        <a:p>
          <a:endParaRPr lang="en-US"/>
        </a:p>
      </dgm:t>
    </dgm:pt>
    <dgm:pt modelId="{6BEA729D-D226-4124-952A-B08D289412E7}" type="sibTrans" cxnId="{1335D737-72BD-48D1-A8E8-0D8B976A083A}">
      <dgm:prSet/>
      <dgm:spPr/>
      <dgm:t>
        <a:bodyPr/>
        <a:lstStyle/>
        <a:p>
          <a:endParaRPr lang="en-US"/>
        </a:p>
      </dgm:t>
    </dgm:pt>
    <dgm:pt modelId="{30FF5F72-932E-452E-8C0E-AD27FC8A00C9}">
      <dgm:prSet phldrT="[Text]"/>
      <dgm:spPr/>
      <dgm:t>
        <a:bodyPr/>
        <a:lstStyle/>
        <a:p>
          <a:r>
            <a:rPr lang="en-US">
              <a:solidFill>
                <a:srgbClr val="4A66AC"/>
              </a:solidFill>
            </a:rPr>
            <a:t>priority</a:t>
          </a:r>
          <a:r>
            <a:rPr lang="en-US"/>
            <a:t> </a:t>
          </a:r>
          <a:r>
            <a:rPr lang="en-US">
              <a:solidFill>
                <a:srgbClr val="4A66AC"/>
              </a:solidFill>
            </a:rPr>
            <a:t>deadline</a:t>
          </a:r>
          <a:r>
            <a:rPr lang="en-US"/>
            <a:t> </a:t>
          </a:r>
        </a:p>
      </dgm:t>
    </dgm:pt>
    <dgm:pt modelId="{D89272E3-ABE1-4278-A13B-CA131B6FDB6E}" type="parTrans" cxnId="{2BFD064F-4719-4F3A-B982-48FF39F5FE3C}">
      <dgm:prSet/>
      <dgm:spPr/>
      <dgm:t>
        <a:bodyPr/>
        <a:lstStyle/>
        <a:p>
          <a:endParaRPr lang="en-US"/>
        </a:p>
      </dgm:t>
    </dgm:pt>
    <dgm:pt modelId="{755B9709-377D-434E-B035-24D4F43036D5}" type="sibTrans" cxnId="{2BFD064F-4719-4F3A-B982-48FF39F5FE3C}">
      <dgm:prSet/>
      <dgm:spPr/>
      <dgm:t>
        <a:bodyPr/>
        <a:lstStyle/>
        <a:p>
          <a:endParaRPr lang="en-US"/>
        </a:p>
      </dgm:t>
    </dgm:pt>
    <dgm:pt modelId="{2F369869-EB28-4764-A00A-F1C0A15B0B8B}">
      <dgm:prSet phldrT="[Text]"/>
      <dgm:spPr/>
      <dgm:t>
        <a:bodyPr/>
        <a:lstStyle/>
        <a:p>
          <a:r>
            <a:rPr lang="en-US"/>
            <a:t>As soon as possible</a:t>
          </a:r>
        </a:p>
      </dgm:t>
    </dgm:pt>
    <dgm:pt modelId="{68364D0D-B9BB-45AA-A0C5-73BFD7D81873}" type="parTrans" cxnId="{450DC6F0-139C-4A24-82E4-38CBAEA75886}">
      <dgm:prSet/>
      <dgm:spPr/>
      <dgm:t>
        <a:bodyPr/>
        <a:lstStyle/>
        <a:p>
          <a:endParaRPr lang="en-US"/>
        </a:p>
      </dgm:t>
    </dgm:pt>
    <dgm:pt modelId="{E4B5151E-3895-4655-BB07-3AD88751B9FA}" type="sibTrans" cxnId="{450DC6F0-139C-4A24-82E4-38CBAEA75886}">
      <dgm:prSet/>
      <dgm:spPr/>
      <dgm:t>
        <a:bodyPr/>
        <a:lstStyle/>
        <a:p>
          <a:endParaRPr lang="en-US"/>
        </a:p>
      </dgm:t>
    </dgm:pt>
    <dgm:pt modelId="{0A30912E-D049-466D-8267-BFFBE782E314}" type="pres">
      <dgm:prSet presAssocID="{EE12CBCD-770C-45AC-A362-9B7DE7060FE9}" presName="Name0" presStyleCnt="0">
        <dgm:presLayoutVars>
          <dgm:dir/>
          <dgm:animLvl val="lvl"/>
          <dgm:resizeHandles val="exact"/>
        </dgm:presLayoutVars>
      </dgm:prSet>
      <dgm:spPr/>
    </dgm:pt>
    <dgm:pt modelId="{E8A5310F-0A57-428B-A26A-37A261B82DD1}" type="pres">
      <dgm:prSet presAssocID="{8CA8F576-F3F2-4BAF-B47E-1F99BA871F2C}" presName="linNode" presStyleCnt="0"/>
      <dgm:spPr/>
    </dgm:pt>
    <dgm:pt modelId="{46AA044F-2E08-44A4-80BE-F89EF5E7B404}" type="pres">
      <dgm:prSet presAssocID="{8CA8F576-F3F2-4BAF-B47E-1F99BA871F2C}" presName="parTx" presStyleLbl="revTx" presStyleIdx="0" presStyleCnt="2">
        <dgm:presLayoutVars>
          <dgm:chMax val="1"/>
          <dgm:bulletEnabled val="1"/>
        </dgm:presLayoutVars>
      </dgm:prSet>
      <dgm:spPr/>
    </dgm:pt>
    <dgm:pt modelId="{C57D469A-77C7-455E-BA89-35E5C5135FDE}" type="pres">
      <dgm:prSet presAssocID="{8CA8F576-F3F2-4BAF-B47E-1F99BA871F2C}" presName="bracket" presStyleLbl="parChTrans1D1" presStyleIdx="0" presStyleCnt="2"/>
      <dgm:spPr/>
    </dgm:pt>
    <dgm:pt modelId="{1C906735-EBBA-4DE8-9781-CC46B234CA84}" type="pres">
      <dgm:prSet presAssocID="{8CA8F576-F3F2-4BAF-B47E-1F99BA871F2C}" presName="spH" presStyleCnt="0"/>
      <dgm:spPr/>
    </dgm:pt>
    <dgm:pt modelId="{256FD94A-59AB-45E5-8CFC-288566B50BDE}" type="pres">
      <dgm:prSet presAssocID="{8CA8F576-F3F2-4BAF-B47E-1F99BA871F2C}" presName="desTx" presStyleLbl="node1" presStyleIdx="0" presStyleCnt="2" custScaleY="137079">
        <dgm:presLayoutVars>
          <dgm:bulletEnabled val="1"/>
        </dgm:presLayoutVars>
      </dgm:prSet>
      <dgm:spPr>
        <a:solidFill>
          <a:srgbClr val="4A66AC"/>
        </a:solidFill>
      </dgm:spPr>
    </dgm:pt>
    <dgm:pt modelId="{0305D430-7101-4B47-AEAE-BDADD90C1764}" type="pres">
      <dgm:prSet presAssocID="{4A338EE6-7D62-4574-B3D0-FC557C8B397D}" presName="spV" presStyleCnt="0"/>
      <dgm:spPr/>
    </dgm:pt>
    <dgm:pt modelId="{A1CA5D12-AC5A-4E7A-87AA-C6525F5C4C9C}" type="pres">
      <dgm:prSet presAssocID="{30FF5F72-932E-452E-8C0E-AD27FC8A00C9}" presName="linNode" presStyleCnt="0"/>
      <dgm:spPr/>
    </dgm:pt>
    <dgm:pt modelId="{04833064-9062-43A4-9DDC-FB9555B8F40C}" type="pres">
      <dgm:prSet presAssocID="{30FF5F72-932E-452E-8C0E-AD27FC8A00C9}" presName="parTx" presStyleLbl="revTx" presStyleIdx="1" presStyleCnt="2">
        <dgm:presLayoutVars>
          <dgm:chMax val="1"/>
          <dgm:bulletEnabled val="1"/>
        </dgm:presLayoutVars>
      </dgm:prSet>
      <dgm:spPr/>
    </dgm:pt>
    <dgm:pt modelId="{C02484D6-6FF3-476A-82D0-4096A2882C80}" type="pres">
      <dgm:prSet presAssocID="{30FF5F72-932E-452E-8C0E-AD27FC8A00C9}" presName="bracket" presStyleLbl="parChTrans1D1" presStyleIdx="1" presStyleCnt="2"/>
      <dgm:spPr/>
    </dgm:pt>
    <dgm:pt modelId="{785FA714-F315-4177-A02A-0497E1F6C86E}" type="pres">
      <dgm:prSet presAssocID="{30FF5F72-932E-452E-8C0E-AD27FC8A00C9}" presName="spH" presStyleCnt="0"/>
      <dgm:spPr/>
    </dgm:pt>
    <dgm:pt modelId="{8AA8A3ED-D330-464C-A47A-5C0B20DA91A4}" type="pres">
      <dgm:prSet presAssocID="{30FF5F72-932E-452E-8C0E-AD27FC8A00C9}" presName="desTx" presStyleLbl="node1" presStyleIdx="1" presStyleCnt="2">
        <dgm:presLayoutVars>
          <dgm:bulletEnabled val="1"/>
        </dgm:presLayoutVars>
      </dgm:prSet>
      <dgm:spPr>
        <a:solidFill>
          <a:srgbClr val="4A66AC"/>
        </a:solidFill>
      </dgm:spPr>
    </dgm:pt>
  </dgm:ptLst>
  <dgm:cxnLst>
    <dgm:cxn modelId="{11CEA811-158F-4B65-A46C-2B67FD33ED77}" type="presOf" srcId="{8CA8F576-F3F2-4BAF-B47E-1F99BA871F2C}" destId="{46AA044F-2E08-44A4-80BE-F89EF5E7B404}" srcOrd="0" destOrd="0" presId="urn:diagrams.loki3.com/BracketList"/>
    <dgm:cxn modelId="{1335D737-72BD-48D1-A8E8-0D8B976A083A}" srcId="{8CA8F576-F3F2-4BAF-B47E-1F99BA871F2C}" destId="{0CDF26A3-5B76-4F48-93EA-5D1A25614B8B}" srcOrd="0" destOrd="0" parTransId="{A4A40B63-857C-4ECF-A412-7A6C8EEDD87A}" sibTransId="{6BEA729D-D226-4124-952A-B08D289412E7}"/>
    <dgm:cxn modelId="{09C2855D-CC37-4CEF-B65A-16D1DA106B46}" type="presOf" srcId="{30FF5F72-932E-452E-8C0E-AD27FC8A00C9}" destId="{04833064-9062-43A4-9DDC-FB9555B8F40C}" srcOrd="0" destOrd="0" presId="urn:diagrams.loki3.com/BracketList"/>
    <dgm:cxn modelId="{3803F364-0AE8-40A8-BC2B-40A3CAEACCB3}" type="presOf" srcId="{2F369869-EB28-4764-A00A-F1C0A15B0B8B}" destId="{8AA8A3ED-D330-464C-A47A-5C0B20DA91A4}" srcOrd="0" destOrd="0" presId="urn:diagrams.loki3.com/BracketList"/>
    <dgm:cxn modelId="{03A1AA46-A345-4150-B2DD-C01F56931CFE}" srcId="{EE12CBCD-770C-45AC-A362-9B7DE7060FE9}" destId="{8CA8F576-F3F2-4BAF-B47E-1F99BA871F2C}" srcOrd="0" destOrd="0" parTransId="{2DF1B187-AFFC-41B9-B6B6-C54C55558E34}" sibTransId="{4A338EE6-7D62-4574-B3D0-FC557C8B397D}"/>
    <dgm:cxn modelId="{2BFD064F-4719-4F3A-B982-48FF39F5FE3C}" srcId="{EE12CBCD-770C-45AC-A362-9B7DE7060FE9}" destId="{30FF5F72-932E-452E-8C0E-AD27FC8A00C9}" srcOrd="1" destOrd="0" parTransId="{D89272E3-ABE1-4278-A13B-CA131B6FDB6E}" sibTransId="{755B9709-377D-434E-B035-24D4F43036D5}"/>
    <dgm:cxn modelId="{D36A68A4-7F81-42D6-9301-06DADD72C132}" type="presOf" srcId="{0CDF26A3-5B76-4F48-93EA-5D1A25614B8B}" destId="{256FD94A-59AB-45E5-8CFC-288566B50BDE}" srcOrd="0" destOrd="0" presId="urn:diagrams.loki3.com/BracketList"/>
    <dgm:cxn modelId="{72CB64F0-52CB-45EB-9EED-350B6D3286D8}" type="presOf" srcId="{EE12CBCD-770C-45AC-A362-9B7DE7060FE9}" destId="{0A30912E-D049-466D-8267-BFFBE782E314}" srcOrd="0" destOrd="0" presId="urn:diagrams.loki3.com/BracketList"/>
    <dgm:cxn modelId="{450DC6F0-139C-4A24-82E4-38CBAEA75886}" srcId="{30FF5F72-932E-452E-8C0E-AD27FC8A00C9}" destId="{2F369869-EB28-4764-A00A-F1C0A15B0B8B}" srcOrd="0" destOrd="0" parTransId="{68364D0D-B9BB-45AA-A0C5-73BFD7D81873}" sibTransId="{E4B5151E-3895-4655-BB07-3AD88751B9FA}"/>
    <dgm:cxn modelId="{7EA46365-2223-41AF-A046-84C8E6D14CC2}" type="presParOf" srcId="{0A30912E-D049-466D-8267-BFFBE782E314}" destId="{E8A5310F-0A57-428B-A26A-37A261B82DD1}" srcOrd="0" destOrd="0" presId="urn:diagrams.loki3.com/BracketList"/>
    <dgm:cxn modelId="{17406A90-709B-4ABE-BCAD-F2301407D4C2}" type="presParOf" srcId="{E8A5310F-0A57-428B-A26A-37A261B82DD1}" destId="{46AA044F-2E08-44A4-80BE-F89EF5E7B404}" srcOrd="0" destOrd="0" presId="urn:diagrams.loki3.com/BracketList"/>
    <dgm:cxn modelId="{D1F3B2E5-2E98-4853-9538-D005A4E89C08}" type="presParOf" srcId="{E8A5310F-0A57-428B-A26A-37A261B82DD1}" destId="{C57D469A-77C7-455E-BA89-35E5C5135FDE}" srcOrd="1" destOrd="0" presId="urn:diagrams.loki3.com/BracketList"/>
    <dgm:cxn modelId="{C0B32882-6ACD-4238-B947-1309EA6807E3}" type="presParOf" srcId="{E8A5310F-0A57-428B-A26A-37A261B82DD1}" destId="{1C906735-EBBA-4DE8-9781-CC46B234CA84}" srcOrd="2" destOrd="0" presId="urn:diagrams.loki3.com/BracketList"/>
    <dgm:cxn modelId="{265931FA-21A4-4E60-B2E4-EBC63E42CF9C}" type="presParOf" srcId="{E8A5310F-0A57-428B-A26A-37A261B82DD1}" destId="{256FD94A-59AB-45E5-8CFC-288566B50BDE}" srcOrd="3" destOrd="0" presId="urn:diagrams.loki3.com/BracketList"/>
    <dgm:cxn modelId="{F3BCA9E1-E50D-42A8-AA2E-C837B5ACEC58}" type="presParOf" srcId="{0A30912E-D049-466D-8267-BFFBE782E314}" destId="{0305D430-7101-4B47-AEAE-BDADD90C1764}" srcOrd="1" destOrd="0" presId="urn:diagrams.loki3.com/BracketList"/>
    <dgm:cxn modelId="{103AB967-1194-4188-93A6-6E9B9938DC57}" type="presParOf" srcId="{0A30912E-D049-466D-8267-BFFBE782E314}" destId="{A1CA5D12-AC5A-4E7A-87AA-C6525F5C4C9C}" srcOrd="2" destOrd="0" presId="urn:diagrams.loki3.com/BracketList"/>
    <dgm:cxn modelId="{B30CF4C3-F5F9-494B-A56F-FA9104B05593}" type="presParOf" srcId="{A1CA5D12-AC5A-4E7A-87AA-C6525F5C4C9C}" destId="{04833064-9062-43A4-9DDC-FB9555B8F40C}" srcOrd="0" destOrd="0" presId="urn:diagrams.loki3.com/BracketList"/>
    <dgm:cxn modelId="{D9AE5FDA-E1BD-47FE-ACD6-50E1127DB8B0}" type="presParOf" srcId="{A1CA5D12-AC5A-4E7A-87AA-C6525F5C4C9C}" destId="{C02484D6-6FF3-476A-82D0-4096A2882C80}" srcOrd="1" destOrd="0" presId="urn:diagrams.loki3.com/BracketList"/>
    <dgm:cxn modelId="{CBF54FFD-044C-4D48-8732-801105EBBE93}" type="presParOf" srcId="{A1CA5D12-AC5A-4E7A-87AA-C6525F5C4C9C}" destId="{785FA714-F315-4177-A02A-0497E1F6C86E}" srcOrd="2" destOrd="0" presId="urn:diagrams.loki3.com/BracketList"/>
    <dgm:cxn modelId="{419FC8FA-7482-4223-972B-85FFD45B9D5B}" type="presParOf" srcId="{A1CA5D12-AC5A-4E7A-87AA-C6525F5C4C9C}" destId="{8AA8A3ED-D330-464C-A47A-5C0B20DA91A4}"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21F84-3573-47C0-A008-E17565516375}">
      <dsp:nvSpPr>
        <dsp:cNvPr id="0" name=""/>
        <dsp:cNvSpPr/>
      </dsp:nvSpPr>
      <dsp:spPr>
        <a:xfrm>
          <a:off x="857443" y="931898"/>
          <a:ext cx="923521" cy="92352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C71904-E640-4BD4-AD80-0776A60C8D9A}">
      <dsp:nvSpPr>
        <dsp:cNvPr id="0" name=""/>
        <dsp:cNvSpPr/>
      </dsp:nvSpPr>
      <dsp:spPr>
        <a:xfrm>
          <a:off x="293068" y="2145571"/>
          <a:ext cx="205227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solidFill>
                <a:srgbClr val="3FC0B8"/>
              </a:solidFill>
              <a:latin typeface="Corbel" panose="020B0503020204020204"/>
            </a:rPr>
            <a:t>Apprenticeship</a:t>
          </a:r>
        </a:p>
      </dsp:txBody>
      <dsp:txXfrm>
        <a:off x="293068" y="2145571"/>
        <a:ext cx="2052270" cy="720000"/>
      </dsp:txXfrm>
    </dsp:sp>
    <dsp:sp modelId="{6BA75B8F-4253-40BE-A02A-E71246EF92B5}">
      <dsp:nvSpPr>
        <dsp:cNvPr id="0" name=""/>
        <dsp:cNvSpPr/>
      </dsp:nvSpPr>
      <dsp:spPr>
        <a:xfrm>
          <a:off x="3268861" y="931898"/>
          <a:ext cx="923521" cy="9235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B53712-436C-4189-9178-32A6A928487D}">
      <dsp:nvSpPr>
        <dsp:cNvPr id="0" name=""/>
        <dsp:cNvSpPr/>
      </dsp:nvSpPr>
      <dsp:spPr>
        <a:xfrm>
          <a:off x="2704487" y="2145571"/>
          <a:ext cx="205227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solidFill>
                <a:srgbClr val="3FC0B8"/>
              </a:solidFill>
              <a:latin typeface="Corbel" panose="020B0503020204020204"/>
            </a:rPr>
            <a:t>Trade School</a:t>
          </a:r>
        </a:p>
      </dsp:txBody>
      <dsp:txXfrm>
        <a:off x="2704487" y="2145571"/>
        <a:ext cx="2052270" cy="720000"/>
      </dsp:txXfrm>
    </dsp:sp>
    <dsp:sp modelId="{240A20F6-EE6C-42A3-8318-48538D900E1D}">
      <dsp:nvSpPr>
        <dsp:cNvPr id="0" name=""/>
        <dsp:cNvSpPr/>
      </dsp:nvSpPr>
      <dsp:spPr>
        <a:xfrm>
          <a:off x="5680279" y="931898"/>
          <a:ext cx="923521" cy="92352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CC6F66-CDA1-41C8-9940-8D15EBEF6DF2}">
      <dsp:nvSpPr>
        <dsp:cNvPr id="0" name=""/>
        <dsp:cNvSpPr/>
      </dsp:nvSpPr>
      <dsp:spPr>
        <a:xfrm>
          <a:off x="5115905" y="2145571"/>
          <a:ext cx="205227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a:solidFill>
                <a:srgbClr val="3FC0B8"/>
              </a:solidFill>
              <a:latin typeface="Corbel" panose="020B0503020204020204"/>
            </a:rPr>
            <a:t>2-Year Community College</a:t>
          </a:r>
        </a:p>
      </dsp:txBody>
      <dsp:txXfrm>
        <a:off x="5115905" y="2145571"/>
        <a:ext cx="2052270" cy="720000"/>
      </dsp:txXfrm>
    </dsp:sp>
    <dsp:sp modelId="{230BCEF0-080E-439E-A101-14278DDE6F10}">
      <dsp:nvSpPr>
        <dsp:cNvPr id="0" name=""/>
        <dsp:cNvSpPr/>
      </dsp:nvSpPr>
      <dsp:spPr>
        <a:xfrm>
          <a:off x="8091697" y="931898"/>
          <a:ext cx="923521" cy="923521"/>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CF5586-03B2-4C40-8C28-A0903CB11B7B}">
      <dsp:nvSpPr>
        <dsp:cNvPr id="0" name=""/>
        <dsp:cNvSpPr/>
      </dsp:nvSpPr>
      <dsp:spPr>
        <a:xfrm>
          <a:off x="7527323" y="2145571"/>
          <a:ext cx="205227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solidFill>
                <a:srgbClr val="3FC0B8"/>
              </a:solidFill>
              <a:latin typeface="Corbel" panose="020B0503020204020204"/>
            </a:rPr>
            <a:t>4-Year College/University</a:t>
          </a:r>
        </a:p>
      </dsp:txBody>
      <dsp:txXfrm>
        <a:off x="7527323" y="2145571"/>
        <a:ext cx="205227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FA118-B178-46A2-B938-6A957909E09C}">
      <dsp:nvSpPr>
        <dsp:cNvPr id="0" name=""/>
        <dsp:cNvSpPr/>
      </dsp:nvSpPr>
      <dsp:spPr>
        <a:xfrm>
          <a:off x="0" y="545"/>
          <a:ext cx="6451943" cy="12762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17FD0B-81FD-4839-8343-B611C3C866A3}">
      <dsp:nvSpPr>
        <dsp:cNvPr id="0" name=""/>
        <dsp:cNvSpPr/>
      </dsp:nvSpPr>
      <dsp:spPr>
        <a:xfrm>
          <a:off x="386058" y="287696"/>
          <a:ext cx="701925" cy="70192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10D635-FCBB-4661-874B-9C97E1977DD9}">
      <dsp:nvSpPr>
        <dsp:cNvPr id="0" name=""/>
        <dsp:cNvSpPr/>
      </dsp:nvSpPr>
      <dsp:spPr>
        <a:xfrm>
          <a:off x="1474042" y="545"/>
          <a:ext cx="2903374" cy="1276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67" tIns="135067" rIns="135067" bIns="135067" numCol="1" spcCol="1270" anchor="ctr" anchorCtr="0">
          <a:noAutofit/>
        </a:bodyPr>
        <a:lstStyle/>
        <a:p>
          <a:pPr marL="0" lvl="0" indent="0" algn="l" defTabSz="1111250">
            <a:lnSpc>
              <a:spcPct val="100000"/>
            </a:lnSpc>
            <a:spcBef>
              <a:spcPct val="0"/>
            </a:spcBef>
            <a:spcAft>
              <a:spcPct val="35000"/>
            </a:spcAft>
            <a:buNone/>
          </a:pPr>
          <a:r>
            <a:rPr lang="en-US" sz="2500" kern="1200" dirty="0">
              <a:solidFill>
                <a:srgbClr val="4A66AC"/>
              </a:solidFill>
            </a:rPr>
            <a:t>Research </a:t>
          </a:r>
          <a:r>
            <a:rPr lang="en-US" sz="2500" kern="1200" dirty="0">
              <a:solidFill>
                <a:srgbClr val="4A66AC"/>
              </a:solidFill>
              <a:latin typeface="Corbel" panose="020B0503020204020204"/>
            </a:rPr>
            <a:t>Pathways</a:t>
          </a:r>
          <a:endParaRPr lang="en-US" sz="2500" kern="1200" dirty="0">
            <a:solidFill>
              <a:srgbClr val="4A66AC"/>
            </a:solidFill>
          </a:endParaRPr>
        </a:p>
      </dsp:txBody>
      <dsp:txXfrm>
        <a:off x="1474042" y="545"/>
        <a:ext cx="2903374" cy="1276227"/>
      </dsp:txXfrm>
    </dsp:sp>
    <dsp:sp modelId="{77A49C4E-D702-40A8-9009-F2B3FDF1CFD7}">
      <dsp:nvSpPr>
        <dsp:cNvPr id="0" name=""/>
        <dsp:cNvSpPr/>
      </dsp:nvSpPr>
      <dsp:spPr>
        <a:xfrm>
          <a:off x="4377417" y="545"/>
          <a:ext cx="2074525" cy="1276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67" tIns="135067" rIns="135067" bIns="135067" numCol="1" spcCol="1270" anchor="ctr" anchorCtr="0">
          <a:noAutofit/>
        </a:bodyPr>
        <a:lstStyle/>
        <a:p>
          <a:pPr marL="0" lvl="0" indent="0" algn="l" defTabSz="800100">
            <a:lnSpc>
              <a:spcPct val="100000"/>
            </a:lnSpc>
            <a:spcBef>
              <a:spcPct val="0"/>
            </a:spcBef>
            <a:spcAft>
              <a:spcPct val="35000"/>
            </a:spcAft>
            <a:buNone/>
          </a:pPr>
          <a:r>
            <a:rPr lang="en-US" sz="1800" kern="1200" dirty="0">
              <a:solidFill>
                <a:srgbClr val="3FC0B8"/>
              </a:solidFill>
            </a:rPr>
            <a:t>- Make your </a:t>
          </a:r>
          <a:r>
            <a:rPr lang="en-US" sz="1800" kern="1200" dirty="0">
              <a:solidFill>
                <a:srgbClr val="3FC0B8"/>
              </a:solidFill>
              <a:latin typeface="Corbel" panose="020B0503020204020204"/>
            </a:rPr>
            <a:t>list</a:t>
          </a:r>
          <a:endParaRPr lang="en-US" sz="1800" kern="1200" dirty="0">
            <a:solidFill>
              <a:srgbClr val="3FC0B8"/>
            </a:solidFill>
          </a:endParaRPr>
        </a:p>
        <a:p>
          <a:pPr marL="0" lvl="0" indent="0" algn="l" defTabSz="800100">
            <a:lnSpc>
              <a:spcPct val="100000"/>
            </a:lnSpc>
            <a:spcBef>
              <a:spcPct val="0"/>
            </a:spcBef>
            <a:spcAft>
              <a:spcPct val="35000"/>
            </a:spcAft>
            <a:buNone/>
          </a:pPr>
          <a:r>
            <a:rPr lang="en-US" sz="1800" kern="1200" dirty="0">
              <a:solidFill>
                <a:srgbClr val="3FC0B8"/>
              </a:solidFill>
            </a:rPr>
            <a:t>- Look at cost</a:t>
          </a:r>
        </a:p>
      </dsp:txBody>
      <dsp:txXfrm>
        <a:off x="4377417" y="545"/>
        <a:ext cx="2074525" cy="1276227"/>
      </dsp:txXfrm>
    </dsp:sp>
    <dsp:sp modelId="{A8A2D82F-88C2-4B8A-A5D9-91DE1C934A99}">
      <dsp:nvSpPr>
        <dsp:cNvPr id="0" name=""/>
        <dsp:cNvSpPr/>
      </dsp:nvSpPr>
      <dsp:spPr>
        <a:xfrm>
          <a:off x="0" y="1595829"/>
          <a:ext cx="6451943" cy="12762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FFBC88-87A6-4CA6-99FB-D08DD5D0EE87}">
      <dsp:nvSpPr>
        <dsp:cNvPr id="0" name=""/>
        <dsp:cNvSpPr/>
      </dsp:nvSpPr>
      <dsp:spPr>
        <a:xfrm>
          <a:off x="386058" y="1882980"/>
          <a:ext cx="701925" cy="70192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EF2032-5D63-4103-AE65-F744C63FC572}">
      <dsp:nvSpPr>
        <dsp:cNvPr id="0" name=""/>
        <dsp:cNvSpPr/>
      </dsp:nvSpPr>
      <dsp:spPr>
        <a:xfrm>
          <a:off x="1474042" y="1595829"/>
          <a:ext cx="2903374" cy="1276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67" tIns="135067" rIns="135067" bIns="135067" numCol="1" spcCol="1270" anchor="ctr" anchorCtr="0">
          <a:noAutofit/>
        </a:bodyPr>
        <a:lstStyle/>
        <a:p>
          <a:pPr marL="0" lvl="0" indent="0" algn="l" defTabSz="1111250">
            <a:lnSpc>
              <a:spcPct val="100000"/>
            </a:lnSpc>
            <a:spcBef>
              <a:spcPct val="0"/>
            </a:spcBef>
            <a:spcAft>
              <a:spcPct val="35000"/>
            </a:spcAft>
            <a:buNone/>
          </a:pPr>
          <a:r>
            <a:rPr lang="en-US" sz="2500" kern="1200" dirty="0">
              <a:solidFill>
                <a:srgbClr val="4A66AC"/>
              </a:solidFill>
              <a:latin typeface="Corbel" panose="020B0503020204020204"/>
            </a:rPr>
            <a:t>Financing your Education</a:t>
          </a:r>
          <a:endParaRPr lang="en-US" sz="2500" kern="1200" dirty="0">
            <a:solidFill>
              <a:srgbClr val="4A66AC"/>
            </a:solidFill>
          </a:endParaRPr>
        </a:p>
      </dsp:txBody>
      <dsp:txXfrm>
        <a:off x="1474042" y="1595829"/>
        <a:ext cx="2903374" cy="1276227"/>
      </dsp:txXfrm>
    </dsp:sp>
    <dsp:sp modelId="{EC0A4FE0-9689-4F33-8099-E33AAE712532}">
      <dsp:nvSpPr>
        <dsp:cNvPr id="0" name=""/>
        <dsp:cNvSpPr/>
      </dsp:nvSpPr>
      <dsp:spPr>
        <a:xfrm>
          <a:off x="4377417" y="1595829"/>
          <a:ext cx="2074525" cy="1276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67" tIns="135067" rIns="135067" bIns="135067" numCol="1" spcCol="1270" anchor="ctr" anchorCtr="0">
          <a:noAutofit/>
        </a:bodyPr>
        <a:lstStyle/>
        <a:p>
          <a:pPr marL="0" lvl="0" indent="0" algn="l" defTabSz="800100">
            <a:lnSpc>
              <a:spcPct val="100000"/>
            </a:lnSpc>
            <a:spcBef>
              <a:spcPct val="0"/>
            </a:spcBef>
            <a:spcAft>
              <a:spcPct val="35000"/>
            </a:spcAft>
            <a:buNone/>
          </a:pPr>
          <a:r>
            <a:rPr lang="en-US" sz="1800" kern="1200" dirty="0">
              <a:solidFill>
                <a:srgbClr val="3FC0B8"/>
              </a:solidFill>
            </a:rPr>
            <a:t>- FAFSA/WASFA</a:t>
          </a:r>
        </a:p>
        <a:p>
          <a:pPr marL="0" lvl="0" indent="0" algn="l" defTabSz="800100">
            <a:lnSpc>
              <a:spcPct val="100000"/>
            </a:lnSpc>
            <a:spcBef>
              <a:spcPct val="0"/>
            </a:spcBef>
            <a:spcAft>
              <a:spcPct val="35000"/>
            </a:spcAft>
            <a:buNone/>
          </a:pPr>
          <a:r>
            <a:rPr lang="en-US" sz="1800" kern="1200" dirty="0">
              <a:solidFill>
                <a:srgbClr val="3FC0B8"/>
              </a:solidFill>
            </a:rPr>
            <a:t>- Scholarships</a:t>
          </a:r>
        </a:p>
      </dsp:txBody>
      <dsp:txXfrm>
        <a:off x="4377417" y="1595829"/>
        <a:ext cx="2074525" cy="1276227"/>
      </dsp:txXfrm>
    </dsp:sp>
    <dsp:sp modelId="{777CDE93-9EB6-422D-8043-56A054FBB1BB}">
      <dsp:nvSpPr>
        <dsp:cNvPr id="0" name=""/>
        <dsp:cNvSpPr/>
      </dsp:nvSpPr>
      <dsp:spPr>
        <a:xfrm>
          <a:off x="0" y="3191114"/>
          <a:ext cx="6451943" cy="12762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AE6D64-9003-45EA-BE98-C13F0C9D8CDA}">
      <dsp:nvSpPr>
        <dsp:cNvPr id="0" name=""/>
        <dsp:cNvSpPr/>
      </dsp:nvSpPr>
      <dsp:spPr>
        <a:xfrm>
          <a:off x="386058" y="3478265"/>
          <a:ext cx="701925" cy="70192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74D520-F62D-4EFD-A348-5B2AC85435EB}">
      <dsp:nvSpPr>
        <dsp:cNvPr id="0" name=""/>
        <dsp:cNvSpPr/>
      </dsp:nvSpPr>
      <dsp:spPr>
        <a:xfrm>
          <a:off x="1474042" y="3191114"/>
          <a:ext cx="4977900" cy="1276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67" tIns="135067" rIns="135067" bIns="135067" numCol="1" spcCol="1270" anchor="ctr" anchorCtr="0">
          <a:noAutofit/>
        </a:bodyPr>
        <a:lstStyle/>
        <a:p>
          <a:pPr marL="0" lvl="0" indent="0" algn="l" defTabSz="1111250">
            <a:lnSpc>
              <a:spcPct val="100000"/>
            </a:lnSpc>
            <a:spcBef>
              <a:spcPct val="0"/>
            </a:spcBef>
            <a:spcAft>
              <a:spcPct val="35000"/>
            </a:spcAft>
            <a:buNone/>
          </a:pPr>
          <a:r>
            <a:rPr lang="en-US" sz="2500" kern="1200" dirty="0">
              <a:solidFill>
                <a:srgbClr val="4A66AC"/>
              </a:solidFill>
            </a:rPr>
            <a:t>Create a calendar of VIP dates</a:t>
          </a:r>
        </a:p>
      </dsp:txBody>
      <dsp:txXfrm>
        <a:off x="1474042" y="3191114"/>
        <a:ext cx="4977900" cy="12762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39741-E1BD-4A92-A67F-73AB52EFC079}">
      <dsp:nvSpPr>
        <dsp:cNvPr id="0" name=""/>
        <dsp:cNvSpPr/>
      </dsp:nvSpPr>
      <dsp:spPr>
        <a:xfrm>
          <a:off x="0" y="353976"/>
          <a:ext cx="10136037" cy="14364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6669" tIns="333248" rIns="786669"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solidFill>
                <a:srgbClr val="4A66AC"/>
              </a:solidFill>
              <a:latin typeface="Corbel" panose="020B0503020204020204"/>
            </a:rPr>
            <a:t> </a:t>
          </a:r>
          <a:r>
            <a:rPr lang="en-US" sz="1600" b="1" kern="1200" dirty="0">
              <a:solidFill>
                <a:srgbClr val="4A66AC"/>
              </a:solidFill>
              <a:latin typeface="Corbel" panose="020B0503020204020204"/>
            </a:rPr>
            <a:t>FAFSA Filers:</a:t>
          </a:r>
          <a:r>
            <a:rPr lang="en-US" sz="1600" kern="1200" dirty="0">
              <a:solidFill>
                <a:srgbClr val="4A66AC"/>
              </a:solidFill>
              <a:latin typeface="Corbel" panose="020B0503020204020204"/>
            </a:rPr>
            <a:t> </a:t>
          </a:r>
          <a:r>
            <a:rPr lang="en-US" sz="1600" b="0" kern="1200" dirty="0">
              <a:solidFill>
                <a:srgbClr val="4A66AC"/>
              </a:solidFill>
              <a:latin typeface="Corbel" panose="020B0503020204020204"/>
            </a:rPr>
            <a:t>Create your own FSA ID for yourself and make sure your parent(s) + step parent create theirs if they have a social security number.</a:t>
          </a:r>
        </a:p>
        <a:p>
          <a:pPr marL="171450" lvl="1" indent="-171450" algn="l" defTabSz="711200" rtl="0">
            <a:lnSpc>
              <a:spcPct val="90000"/>
            </a:lnSpc>
            <a:spcBef>
              <a:spcPct val="0"/>
            </a:spcBef>
            <a:spcAft>
              <a:spcPct val="15000"/>
            </a:spcAft>
            <a:buChar char="•"/>
          </a:pPr>
          <a:r>
            <a:rPr lang="en-US" sz="1600" b="1" kern="1200" dirty="0">
              <a:solidFill>
                <a:srgbClr val="4A66AC"/>
              </a:solidFill>
              <a:latin typeface="Corbel" panose="020B0503020204020204"/>
            </a:rPr>
            <a:t>WASFA Filers: </a:t>
          </a:r>
          <a:r>
            <a:rPr lang="en-US" sz="1600" b="0" kern="1200" dirty="0">
              <a:solidFill>
                <a:srgbClr val="4A66AC"/>
              </a:solidFill>
              <a:latin typeface="Corbel" panose="020B0503020204020204"/>
            </a:rPr>
            <a:t>Create your own WASFA Account and</a:t>
          </a:r>
          <a:r>
            <a:rPr lang="en-US" sz="1600" kern="1200" dirty="0">
              <a:solidFill>
                <a:srgbClr val="4A66AC"/>
              </a:solidFill>
              <a:latin typeface="Corbel" panose="020B0503020204020204"/>
            </a:rPr>
            <a:t> make sure your parent(s) create theirs.</a:t>
          </a:r>
          <a:endParaRPr lang="en-US" sz="1600" kern="1200" dirty="0">
            <a:solidFill>
              <a:srgbClr val="4A66AC"/>
            </a:solidFill>
          </a:endParaRPr>
        </a:p>
        <a:p>
          <a:pPr marL="171450" lvl="1" indent="-171450" algn="l" defTabSz="711200" rtl="0">
            <a:lnSpc>
              <a:spcPct val="90000"/>
            </a:lnSpc>
            <a:spcBef>
              <a:spcPct val="0"/>
            </a:spcBef>
            <a:spcAft>
              <a:spcPct val="15000"/>
            </a:spcAft>
            <a:buChar char="•"/>
          </a:pPr>
          <a:r>
            <a:rPr lang="en-US" sz="1600" kern="1200" dirty="0">
              <a:solidFill>
                <a:srgbClr val="4A66AC"/>
              </a:solidFill>
              <a:latin typeface="Corbel" panose="020B0503020204020204"/>
            </a:rPr>
            <a:t> Start drafting your </a:t>
          </a:r>
          <a:r>
            <a:rPr lang="en-US" sz="1600" b="1" kern="1200" dirty="0">
              <a:solidFill>
                <a:srgbClr val="4A66AC"/>
              </a:solidFill>
              <a:latin typeface="Corbel" panose="020B0503020204020204"/>
            </a:rPr>
            <a:t>personal </a:t>
          </a:r>
          <a:r>
            <a:rPr lang="en-US" sz="1600" kern="1200" dirty="0">
              <a:solidFill>
                <a:srgbClr val="4A66AC"/>
              </a:solidFill>
              <a:latin typeface="Corbel" panose="020B0503020204020204"/>
            </a:rPr>
            <a:t>statements</a:t>
          </a:r>
          <a:r>
            <a:rPr lang="en-US" sz="1600" kern="1200" dirty="0">
              <a:latin typeface="Corbel" panose="020B0503020204020204"/>
            </a:rPr>
            <a:t>.</a:t>
          </a:r>
          <a:endParaRPr lang="en-US" sz="1600" kern="1200" dirty="0"/>
        </a:p>
      </dsp:txBody>
      <dsp:txXfrm>
        <a:off x="0" y="353976"/>
        <a:ext cx="10136037" cy="1436400"/>
      </dsp:txXfrm>
    </dsp:sp>
    <dsp:sp modelId="{A77B1C58-637D-4CA9-9BBE-91350D3E77C2}">
      <dsp:nvSpPr>
        <dsp:cNvPr id="0" name=""/>
        <dsp:cNvSpPr/>
      </dsp:nvSpPr>
      <dsp:spPr>
        <a:xfrm>
          <a:off x="506801" y="117816"/>
          <a:ext cx="7095225" cy="4723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183" tIns="0" rIns="268183"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orbel" panose="020B0503020204020204"/>
            </a:rPr>
            <a:t>June-July</a:t>
          </a:r>
          <a:endParaRPr lang="en-US" sz="1600" kern="1200" dirty="0"/>
        </a:p>
      </dsp:txBody>
      <dsp:txXfrm>
        <a:off x="529858" y="140873"/>
        <a:ext cx="7049111" cy="426206"/>
      </dsp:txXfrm>
    </dsp:sp>
    <dsp:sp modelId="{D5FC2B19-EBEF-4CCC-990A-174ECAB283CF}">
      <dsp:nvSpPr>
        <dsp:cNvPr id="0" name=""/>
        <dsp:cNvSpPr/>
      </dsp:nvSpPr>
      <dsp:spPr>
        <a:xfrm>
          <a:off x="0" y="2112937"/>
          <a:ext cx="10136037" cy="22176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6669" tIns="333248" rIns="786669" bIns="113792" numCol="1" spcCol="1270" anchor="t" anchorCtr="0">
          <a:noAutofit/>
        </a:bodyPr>
        <a:lstStyle/>
        <a:p>
          <a:pPr marL="171450" lvl="1" indent="-171450" algn="l" defTabSz="711200" rtl="0">
            <a:lnSpc>
              <a:spcPct val="90000"/>
            </a:lnSpc>
            <a:spcBef>
              <a:spcPct val="0"/>
            </a:spcBef>
            <a:spcAft>
              <a:spcPct val="15000"/>
            </a:spcAft>
            <a:buChar char="•"/>
          </a:pPr>
          <a:r>
            <a:rPr lang="en-US" sz="1600" b="1" kern="1200" dirty="0">
              <a:solidFill>
                <a:srgbClr val="4A66AC"/>
              </a:solidFill>
              <a:latin typeface="Corbel" panose="020B0503020204020204"/>
            </a:rPr>
            <a:t>FAFSA filers w/ parents and step parents w/o social security numbers: create their own FSA ID .</a:t>
          </a:r>
          <a:endParaRPr lang="en-US" sz="1600" b="0" kern="1200" dirty="0">
            <a:solidFill>
              <a:srgbClr val="4A66AC"/>
            </a:solidFill>
            <a:latin typeface="Corbel" panose="020B0503020204020204"/>
          </a:endParaRPr>
        </a:p>
        <a:p>
          <a:pPr marL="171450" lvl="1" indent="-171450" algn="l" defTabSz="711200">
            <a:lnSpc>
              <a:spcPct val="90000"/>
            </a:lnSpc>
            <a:spcBef>
              <a:spcPct val="0"/>
            </a:spcBef>
            <a:spcAft>
              <a:spcPct val="15000"/>
            </a:spcAft>
            <a:buChar char="•"/>
          </a:pPr>
          <a:r>
            <a:rPr lang="en-US" sz="1600" b="0" kern="1200" dirty="0">
              <a:solidFill>
                <a:srgbClr val="4A66AC"/>
              </a:solidFill>
              <a:latin typeface="Corbel" panose="020B0503020204020204"/>
            </a:rPr>
            <a:t>Attend</a:t>
          </a:r>
          <a:r>
            <a:rPr lang="en-US" sz="1600" kern="1200" dirty="0">
              <a:solidFill>
                <a:srgbClr val="4A66AC"/>
              </a:solidFill>
              <a:latin typeface="Corbel" panose="020B0503020204020204"/>
            </a:rPr>
            <a:t> at least one virtual </a:t>
          </a:r>
          <a:r>
            <a:rPr lang="en-US" sz="1600" b="1" kern="1200" dirty="0">
              <a:solidFill>
                <a:srgbClr val="4A66AC"/>
              </a:solidFill>
              <a:latin typeface="Corbel" panose="020B0503020204020204"/>
            </a:rPr>
            <a:t>college fair</a:t>
          </a:r>
          <a:r>
            <a:rPr lang="en-US" sz="1600" kern="1200" dirty="0">
              <a:solidFill>
                <a:srgbClr val="4A66AC"/>
              </a:solidFill>
              <a:latin typeface="Corbel" panose="020B0503020204020204"/>
            </a:rPr>
            <a:t> and speak to college representatives. </a:t>
          </a:r>
          <a:endParaRPr lang="en-US" sz="1600" kern="1200" dirty="0"/>
        </a:p>
        <a:p>
          <a:pPr marL="171450" lvl="1" indent="-171450" algn="l" defTabSz="711200">
            <a:lnSpc>
              <a:spcPct val="90000"/>
            </a:lnSpc>
            <a:spcBef>
              <a:spcPct val="0"/>
            </a:spcBef>
            <a:spcAft>
              <a:spcPct val="15000"/>
            </a:spcAft>
            <a:buChar char="•"/>
          </a:pPr>
          <a:r>
            <a:rPr lang="en-US" sz="1600" kern="1200" dirty="0">
              <a:solidFill>
                <a:srgbClr val="4A66AC"/>
              </a:solidFill>
              <a:latin typeface="Corbel" panose="020B0503020204020204"/>
            </a:rPr>
            <a:t>Identify teachers, coaches, supervisors, and others who can write strong </a:t>
          </a:r>
          <a:r>
            <a:rPr lang="en-US" sz="1600" b="1" kern="1200" dirty="0">
              <a:solidFill>
                <a:srgbClr val="4A66AC"/>
              </a:solidFill>
              <a:latin typeface="Corbel" panose="020B0503020204020204"/>
            </a:rPr>
            <a:t>letters of</a:t>
          </a:r>
          <a:r>
            <a:rPr lang="en-US" sz="1600" kern="1200" dirty="0">
              <a:solidFill>
                <a:srgbClr val="4A66AC"/>
              </a:solidFill>
              <a:latin typeface="Corbel" panose="020B0503020204020204"/>
            </a:rPr>
            <a:t> </a:t>
          </a:r>
          <a:r>
            <a:rPr lang="en-US" sz="1600" b="1" kern="1200" dirty="0">
              <a:solidFill>
                <a:srgbClr val="4A66AC"/>
              </a:solidFill>
              <a:latin typeface="Corbel" panose="020B0503020204020204"/>
            </a:rPr>
            <a:t>recommendation</a:t>
          </a:r>
          <a:r>
            <a:rPr lang="en-US" sz="1600" kern="1200" dirty="0">
              <a:solidFill>
                <a:srgbClr val="4A66AC"/>
              </a:solidFill>
              <a:latin typeface="Corbel" panose="020B0503020204020204"/>
            </a:rPr>
            <a:t>. </a:t>
          </a:r>
        </a:p>
        <a:p>
          <a:pPr marL="171450" lvl="1" indent="-171450" algn="l" defTabSz="711200" rtl="0">
            <a:lnSpc>
              <a:spcPct val="90000"/>
            </a:lnSpc>
            <a:spcBef>
              <a:spcPct val="0"/>
            </a:spcBef>
            <a:spcAft>
              <a:spcPct val="15000"/>
            </a:spcAft>
            <a:buChar char="•"/>
          </a:pPr>
          <a:r>
            <a:rPr lang="en-US" sz="1600" kern="1200" dirty="0">
              <a:solidFill>
                <a:srgbClr val="4A66AC"/>
              </a:solidFill>
              <a:latin typeface="Corbel" panose="020B0503020204020204"/>
            </a:rPr>
            <a:t> Create a list and begin your college </a:t>
          </a:r>
          <a:r>
            <a:rPr lang="en-US" sz="1600" b="1" kern="1200" dirty="0">
              <a:solidFill>
                <a:srgbClr val="4A66AC"/>
              </a:solidFill>
              <a:latin typeface="Corbel" panose="020B0503020204020204"/>
            </a:rPr>
            <a:t>admissions applications. </a:t>
          </a:r>
          <a:r>
            <a:rPr lang="en-US" sz="1600" kern="1200" dirty="0">
              <a:solidFill>
                <a:srgbClr val="4A66AC"/>
              </a:solidFill>
              <a:latin typeface="Corbel" panose="020B0503020204020204"/>
            </a:rPr>
            <a:t>Check deadlines! </a:t>
          </a:r>
        </a:p>
        <a:p>
          <a:pPr marL="171450" lvl="1" indent="-171450" algn="l" defTabSz="711200" rtl="0">
            <a:lnSpc>
              <a:spcPct val="90000"/>
            </a:lnSpc>
            <a:spcBef>
              <a:spcPct val="0"/>
            </a:spcBef>
            <a:spcAft>
              <a:spcPct val="15000"/>
            </a:spcAft>
            <a:buChar char="•"/>
          </a:pPr>
          <a:r>
            <a:rPr lang="en-US" sz="1600" kern="1200" dirty="0">
              <a:solidFill>
                <a:srgbClr val="4A66AC"/>
              </a:solidFill>
              <a:latin typeface="Corbel" panose="020B0503020204020204"/>
            </a:rPr>
            <a:t> Seek a teacher or another adult to </a:t>
          </a:r>
          <a:r>
            <a:rPr lang="en-US" sz="1600" b="1" kern="1200" dirty="0">
              <a:solidFill>
                <a:srgbClr val="4A66AC"/>
              </a:solidFill>
              <a:latin typeface="Corbel" panose="020B0503020204020204"/>
            </a:rPr>
            <a:t>help proofread</a:t>
          </a:r>
          <a:r>
            <a:rPr lang="en-US" sz="1600" kern="1200" dirty="0">
              <a:solidFill>
                <a:srgbClr val="4A66AC"/>
              </a:solidFill>
              <a:latin typeface="Corbel" panose="020B0503020204020204"/>
            </a:rPr>
            <a:t> admission and scholarship essays. </a:t>
          </a:r>
        </a:p>
        <a:p>
          <a:pPr marL="171450" lvl="1" indent="-171450" algn="l" defTabSz="711200">
            <a:lnSpc>
              <a:spcPct val="90000"/>
            </a:lnSpc>
            <a:spcBef>
              <a:spcPct val="0"/>
            </a:spcBef>
            <a:spcAft>
              <a:spcPct val="15000"/>
            </a:spcAft>
            <a:buChar char="•"/>
          </a:pPr>
          <a:r>
            <a:rPr lang="en-US" sz="1600" kern="1200" dirty="0">
              <a:solidFill>
                <a:srgbClr val="4A66AC"/>
              </a:solidFill>
              <a:latin typeface="Corbel" panose="020B0503020204020204"/>
            </a:rPr>
            <a:t>Create an </a:t>
          </a:r>
          <a:r>
            <a:rPr lang="en-US" sz="1600" b="1" kern="1200" dirty="0">
              <a:solidFill>
                <a:srgbClr val="4A66AC"/>
              </a:solidFill>
              <a:latin typeface="Corbel" panose="020B0503020204020204"/>
            </a:rPr>
            <a:t>account at </a:t>
          </a:r>
          <a:r>
            <a:rPr lang="en-US" sz="1600" b="1" kern="1200" dirty="0" err="1">
              <a:solidFill>
                <a:srgbClr val="4A66AC"/>
              </a:solidFill>
              <a:latin typeface="Corbel" panose="020B0503020204020204"/>
            </a:rPr>
            <a:t>WashBoard</a:t>
          </a:r>
          <a:r>
            <a:rPr lang="en-US" sz="1600" kern="1200" dirty="0">
              <a:solidFill>
                <a:srgbClr val="4A66AC"/>
              </a:solidFill>
              <a:latin typeface="Corbel" panose="020B0503020204020204"/>
            </a:rPr>
            <a:t> (</a:t>
          </a:r>
          <a:r>
            <a:rPr lang="en-US" sz="1600" kern="1200" dirty="0">
              <a:solidFill>
                <a:srgbClr val="4A66AC"/>
              </a:solidFill>
              <a:latin typeface="Corbel" panose="020B0503020204020204"/>
              <a:hlinkClick xmlns:r="http://schemas.openxmlformats.org/officeDocument/2006/relationships" r:id="rId1">
                <a:extLst>
                  <a:ext uri="{A12FA001-AC4F-418D-AE19-62706E023703}">
                    <ahyp:hlinkClr xmlns:ahyp="http://schemas.microsoft.com/office/drawing/2018/hyperlinkcolor" val="tx"/>
                  </a:ext>
                </a:extLst>
              </a:hlinkClick>
            </a:rPr>
            <a:t>www.washboard.org</a:t>
          </a:r>
          <a:r>
            <a:rPr lang="en-US" sz="1600" kern="1200" dirty="0">
              <a:solidFill>
                <a:srgbClr val="4A66AC"/>
              </a:solidFill>
              <a:latin typeface="Corbel" panose="020B0503020204020204"/>
            </a:rPr>
            <a:t>) and review scholarship opportunities. </a:t>
          </a:r>
        </a:p>
      </dsp:txBody>
      <dsp:txXfrm>
        <a:off x="0" y="2112937"/>
        <a:ext cx="10136037" cy="2217600"/>
      </dsp:txXfrm>
    </dsp:sp>
    <dsp:sp modelId="{847882E5-3540-40CF-AD2F-0E9D40F9E9D8}">
      <dsp:nvSpPr>
        <dsp:cNvPr id="0" name=""/>
        <dsp:cNvSpPr/>
      </dsp:nvSpPr>
      <dsp:spPr>
        <a:xfrm>
          <a:off x="506801" y="1876777"/>
          <a:ext cx="7095225" cy="4723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183" tIns="0" rIns="268183" bIns="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Corbel" panose="020B0503020204020204"/>
            </a:rPr>
            <a:t> August-October</a:t>
          </a:r>
          <a:endParaRPr lang="en-US" sz="1600" kern="1200" dirty="0"/>
        </a:p>
      </dsp:txBody>
      <dsp:txXfrm>
        <a:off x="529858" y="1899834"/>
        <a:ext cx="7049111"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39741-E1BD-4A92-A67F-73AB52EFC079}">
      <dsp:nvSpPr>
        <dsp:cNvPr id="0" name=""/>
        <dsp:cNvSpPr/>
      </dsp:nvSpPr>
      <dsp:spPr>
        <a:xfrm>
          <a:off x="0" y="276126"/>
          <a:ext cx="10136037" cy="18711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6669" tIns="374904" rIns="786669"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a:solidFill>
                <a:srgbClr val="4A66AC"/>
              </a:solidFill>
              <a:latin typeface="Corbel" panose="020B0503020204020204"/>
            </a:rPr>
            <a:t> Wrap up outstanding </a:t>
          </a:r>
          <a:r>
            <a:rPr lang="en-US" sz="1800" b="1" kern="1200">
              <a:solidFill>
                <a:srgbClr val="4A66AC"/>
              </a:solidFill>
              <a:latin typeface="Corbel" panose="020B0503020204020204"/>
            </a:rPr>
            <a:t>college applications</a:t>
          </a:r>
          <a:r>
            <a:rPr lang="en-US" sz="1800" b="0" kern="1200">
              <a:solidFill>
                <a:srgbClr val="4A66AC"/>
              </a:solidFill>
              <a:latin typeface="Corbel" panose="020B0503020204020204"/>
            </a:rPr>
            <a:t> and meet priority deadlines.</a:t>
          </a:r>
        </a:p>
        <a:p>
          <a:pPr marL="171450" lvl="1" indent="-171450" algn="l" defTabSz="800100" rtl="0">
            <a:lnSpc>
              <a:spcPct val="90000"/>
            </a:lnSpc>
            <a:spcBef>
              <a:spcPct val="0"/>
            </a:spcBef>
            <a:spcAft>
              <a:spcPct val="15000"/>
            </a:spcAft>
            <a:buChar char="•"/>
          </a:pPr>
          <a:r>
            <a:rPr lang="en-US" sz="1800" b="0" kern="1200">
              <a:solidFill>
                <a:srgbClr val="4A66AC"/>
              </a:solidFill>
              <a:latin typeface="Corbel" panose="020B0503020204020204"/>
            </a:rPr>
            <a:t> Continue your scholarship search, both through the college(s) </a:t>
          </a:r>
          <a:r>
            <a:rPr lang="en-US" sz="1800" kern="1200">
              <a:solidFill>
                <a:srgbClr val="4A66AC"/>
              </a:solidFill>
              <a:latin typeface="Corbel" panose="020B0503020204020204"/>
            </a:rPr>
            <a:t>and outside organizations.</a:t>
          </a:r>
        </a:p>
        <a:p>
          <a:pPr marL="171450" lvl="1" indent="-171450" algn="l" defTabSz="800100" rtl="0">
            <a:lnSpc>
              <a:spcPct val="90000"/>
            </a:lnSpc>
            <a:spcBef>
              <a:spcPct val="0"/>
            </a:spcBef>
            <a:spcAft>
              <a:spcPct val="15000"/>
            </a:spcAft>
            <a:buChar char="•"/>
          </a:pPr>
          <a:r>
            <a:rPr lang="en-US" sz="1800" kern="1200">
              <a:solidFill>
                <a:srgbClr val="4A66AC"/>
              </a:solidFill>
              <a:latin typeface="Corbel" panose="020B0503020204020204"/>
            </a:rPr>
            <a:t> Request your </a:t>
          </a:r>
          <a:r>
            <a:rPr lang="en-US" sz="1800" b="1" kern="1200">
              <a:solidFill>
                <a:srgbClr val="4A66AC"/>
              </a:solidFill>
              <a:latin typeface="Corbel" panose="020B0503020204020204"/>
            </a:rPr>
            <a:t>letters of recommendation</a:t>
          </a:r>
          <a:r>
            <a:rPr lang="en-US" sz="1800" kern="1200">
              <a:solidFill>
                <a:srgbClr val="4A66AC"/>
              </a:solidFill>
              <a:latin typeface="Corbel" panose="020B0503020204020204"/>
            </a:rPr>
            <a:t>. Remember to ask your </a:t>
          </a:r>
          <a:r>
            <a:rPr lang="en-US" sz="1800" b="0" kern="1200">
              <a:solidFill>
                <a:srgbClr val="4A66AC"/>
              </a:solidFill>
              <a:latin typeface="Corbel" panose="020B0503020204020204"/>
            </a:rPr>
            <a:t>recommender in person and follow-up to ensure they mail it on time; also, provide plenty of time to meet </a:t>
          </a:r>
          <a:r>
            <a:rPr lang="en-US" sz="1800" kern="1200">
              <a:solidFill>
                <a:srgbClr val="4A66AC"/>
              </a:solidFill>
              <a:latin typeface="Corbel" panose="020B0503020204020204"/>
            </a:rPr>
            <a:t>the deadline.</a:t>
          </a:r>
          <a:endParaRPr lang="en-US" sz="1800" kern="1200"/>
        </a:p>
      </dsp:txBody>
      <dsp:txXfrm>
        <a:off x="0" y="276126"/>
        <a:ext cx="10136037" cy="1871100"/>
      </dsp:txXfrm>
    </dsp:sp>
    <dsp:sp modelId="{A77B1C58-637D-4CA9-9BBE-91350D3E77C2}">
      <dsp:nvSpPr>
        <dsp:cNvPr id="0" name=""/>
        <dsp:cNvSpPr/>
      </dsp:nvSpPr>
      <dsp:spPr>
        <a:xfrm>
          <a:off x="506801" y="10446"/>
          <a:ext cx="7095225" cy="5313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183" tIns="0" rIns="268183" bIns="0" numCol="1" spcCol="1270" anchor="ctr" anchorCtr="0">
          <a:noAutofit/>
        </a:bodyPr>
        <a:lstStyle/>
        <a:p>
          <a:pPr marL="0" lvl="0" indent="0" algn="l" defTabSz="800100">
            <a:lnSpc>
              <a:spcPct val="90000"/>
            </a:lnSpc>
            <a:spcBef>
              <a:spcPct val="0"/>
            </a:spcBef>
            <a:spcAft>
              <a:spcPct val="35000"/>
            </a:spcAft>
            <a:buNone/>
          </a:pPr>
          <a:r>
            <a:rPr lang="en-US" sz="1800" kern="1200">
              <a:latin typeface="Corbel" panose="020B0503020204020204"/>
            </a:rPr>
            <a:t>November</a:t>
          </a:r>
          <a:endParaRPr lang="en-US" sz="1800" kern="1200"/>
        </a:p>
      </dsp:txBody>
      <dsp:txXfrm>
        <a:off x="532740" y="36385"/>
        <a:ext cx="7043347" cy="479482"/>
      </dsp:txXfrm>
    </dsp:sp>
    <dsp:sp modelId="{D5FC2B19-EBEF-4CCC-990A-174ECAB283CF}">
      <dsp:nvSpPr>
        <dsp:cNvPr id="0" name=""/>
        <dsp:cNvSpPr/>
      </dsp:nvSpPr>
      <dsp:spPr>
        <a:xfrm>
          <a:off x="0" y="2510107"/>
          <a:ext cx="10136037" cy="1927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6669" tIns="374904" rIns="786669" bIns="128016" numCol="1" spcCol="1270" anchor="t" anchorCtr="0">
          <a:noAutofit/>
        </a:bodyPr>
        <a:lstStyle/>
        <a:p>
          <a:pPr marL="171450" lvl="1" indent="-171450" algn="l" defTabSz="800100" rtl="0">
            <a:lnSpc>
              <a:spcPct val="90000"/>
            </a:lnSpc>
            <a:spcBef>
              <a:spcPct val="0"/>
            </a:spcBef>
            <a:spcAft>
              <a:spcPct val="15000"/>
            </a:spcAft>
            <a:buChar char="•"/>
          </a:pPr>
          <a:r>
            <a:rPr lang="en-US" sz="1800" b="0" kern="1200">
              <a:solidFill>
                <a:srgbClr val="4A66AC"/>
              </a:solidFill>
              <a:latin typeface="Corbel" panose="020B0503020204020204"/>
            </a:rPr>
            <a:t> File the </a:t>
          </a:r>
          <a:r>
            <a:rPr lang="en-US" sz="1800" b="1" kern="1200">
              <a:solidFill>
                <a:srgbClr val="4A66AC"/>
              </a:solidFill>
              <a:latin typeface="Corbel" panose="020B0503020204020204"/>
            </a:rPr>
            <a:t>2024-25 FAFSA or WASFA</a:t>
          </a:r>
          <a:r>
            <a:rPr lang="en-US" sz="1800" b="0" kern="1200">
              <a:solidFill>
                <a:srgbClr val="4A66AC"/>
              </a:solidFill>
              <a:latin typeface="Corbel" panose="020B0503020204020204"/>
            </a:rPr>
            <a:t> starting </a:t>
          </a:r>
          <a:r>
            <a:rPr lang="en-US" sz="1800" b="1" kern="1200">
              <a:solidFill>
                <a:srgbClr val="C00000"/>
              </a:solidFill>
              <a:latin typeface="Corbel" panose="020B0503020204020204"/>
            </a:rPr>
            <a:t>December 2023</a:t>
          </a:r>
          <a:r>
            <a:rPr lang="en-US" sz="1800" b="0" kern="1200">
              <a:solidFill>
                <a:srgbClr val="000000"/>
              </a:solidFill>
              <a:latin typeface="Corbel" panose="020B0503020204020204"/>
            </a:rPr>
            <a:t>. </a:t>
          </a:r>
          <a:r>
            <a:rPr lang="en-US" sz="1800" b="0" kern="1200">
              <a:solidFill>
                <a:srgbClr val="4A66AC"/>
              </a:solidFill>
              <a:latin typeface="Corbel" panose="020B0503020204020204"/>
            </a:rPr>
            <a:t>Use 2022 tax returns.</a:t>
          </a:r>
        </a:p>
        <a:p>
          <a:pPr marL="171450" lvl="1" indent="-171450" algn="l" defTabSz="800100">
            <a:lnSpc>
              <a:spcPct val="90000"/>
            </a:lnSpc>
            <a:spcBef>
              <a:spcPct val="0"/>
            </a:spcBef>
            <a:spcAft>
              <a:spcPct val="15000"/>
            </a:spcAft>
            <a:buChar char="•"/>
          </a:pPr>
          <a:r>
            <a:rPr lang="en-US" sz="1800" b="0" kern="1200">
              <a:solidFill>
                <a:srgbClr val="4A66AC"/>
              </a:solidFill>
              <a:latin typeface="Corbel" panose="020B0503020204020204"/>
            </a:rPr>
            <a:t>Continue applications at colleges that did not have a priority admissions deadline pass. </a:t>
          </a:r>
        </a:p>
        <a:p>
          <a:pPr marL="171450" lvl="1" indent="-171450" algn="l" defTabSz="800100" rtl="0">
            <a:lnSpc>
              <a:spcPct val="90000"/>
            </a:lnSpc>
            <a:spcBef>
              <a:spcPct val="0"/>
            </a:spcBef>
            <a:spcAft>
              <a:spcPct val="15000"/>
            </a:spcAft>
            <a:buChar char="•"/>
          </a:pPr>
          <a:r>
            <a:rPr lang="en-US" sz="1800" kern="1200">
              <a:solidFill>
                <a:srgbClr val="4A66AC"/>
              </a:solidFill>
              <a:latin typeface="Corbel" panose="020B0503020204020204"/>
            </a:rPr>
            <a:t>CSF Scholarship applications open </a:t>
          </a:r>
          <a:r>
            <a:rPr lang="en-US" sz="1800" b="1" kern="1200">
              <a:solidFill>
                <a:srgbClr val="4A66AC"/>
              </a:solidFill>
              <a:latin typeface="Corbel" panose="020B0503020204020204"/>
            </a:rPr>
            <a:t>12/1/23! </a:t>
          </a:r>
        </a:p>
        <a:p>
          <a:pPr marL="342900" lvl="2" indent="-171450" algn="l" defTabSz="800100">
            <a:lnSpc>
              <a:spcPct val="90000"/>
            </a:lnSpc>
            <a:spcBef>
              <a:spcPct val="0"/>
            </a:spcBef>
            <a:spcAft>
              <a:spcPct val="15000"/>
            </a:spcAft>
            <a:buChar char="•"/>
          </a:pPr>
          <a:r>
            <a:rPr lang="en-US" sz="1800" b="0" kern="1200">
              <a:solidFill>
                <a:srgbClr val="4A66AC"/>
              </a:solidFill>
              <a:latin typeface="Corbel" panose="020B0503020204020204"/>
            </a:rPr>
            <a:t>Visit </a:t>
          </a:r>
          <a:r>
            <a:rPr lang="en-US" sz="1800" b="0" kern="1200">
              <a:solidFill>
                <a:srgbClr val="4A66AC"/>
              </a:solidFill>
              <a:latin typeface="Corbel" panose="020B0503020204020204"/>
              <a:hlinkClick xmlns:r="http://schemas.openxmlformats.org/officeDocument/2006/relationships" r:id="rId1">
                <a:extLst>
                  <a:ext uri="{A12FA001-AC4F-418D-AE19-62706E023703}">
                    <ahyp:hlinkClr xmlns:ahyp="http://schemas.microsoft.com/office/drawing/2018/hyperlinkcolor" val="tx"/>
                  </a:ext>
                </a:extLst>
              </a:hlinkClick>
            </a:rPr>
            <a:t>www</a:t>
          </a:r>
          <a:r>
            <a:rPr lang="en-US" sz="1800" b="0" kern="1200">
              <a:solidFill>
                <a:srgbClr val="4A66AC"/>
              </a:solidFill>
              <a:hlinkClick xmlns:r="http://schemas.openxmlformats.org/officeDocument/2006/relationships" r:id="rId1">
                <a:extLst>
                  <a:ext uri="{A12FA001-AC4F-418D-AE19-62706E023703}">
                    <ahyp:hlinkClr xmlns:ahyp="http://schemas.microsoft.com/office/drawing/2018/hyperlinkcolor" val="tx"/>
                  </a:ext>
                </a:extLst>
              </a:hlinkClick>
            </a:rPr>
            <a:t>.collegesuccessfoundation.org/our-approach/scholarships/</a:t>
          </a:r>
          <a:r>
            <a:rPr lang="en-US" sz="1800" b="0" kern="1200">
              <a:solidFill>
                <a:srgbClr val="4A66AC"/>
              </a:solidFill>
            </a:rPr>
            <a:t> to </a:t>
          </a:r>
          <a:r>
            <a:rPr lang="en-US" sz="1800" b="0" kern="1200">
              <a:solidFill>
                <a:srgbClr val="4A66AC"/>
              </a:solidFill>
              <a:latin typeface="Corbel" panose="020B0503020204020204"/>
            </a:rPr>
            <a:t>learn more and apply!</a:t>
          </a:r>
          <a:r>
            <a:rPr lang="en-US" sz="1800" b="1" kern="1200">
              <a:solidFill>
                <a:srgbClr val="4A66AC"/>
              </a:solidFill>
              <a:latin typeface="Corbel" panose="020B0503020204020204"/>
            </a:rPr>
            <a:t> </a:t>
          </a:r>
          <a:endParaRPr lang="en-US" sz="1800" kern="1200">
            <a:solidFill>
              <a:srgbClr val="4A66AC"/>
            </a:solidFill>
          </a:endParaRPr>
        </a:p>
      </dsp:txBody>
      <dsp:txXfrm>
        <a:off x="0" y="2510107"/>
        <a:ext cx="10136037" cy="1927800"/>
      </dsp:txXfrm>
    </dsp:sp>
    <dsp:sp modelId="{847882E5-3540-40CF-AD2F-0E9D40F9E9D8}">
      <dsp:nvSpPr>
        <dsp:cNvPr id="0" name=""/>
        <dsp:cNvSpPr/>
      </dsp:nvSpPr>
      <dsp:spPr>
        <a:xfrm>
          <a:off x="506801" y="2244427"/>
          <a:ext cx="7095225" cy="5313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183" tIns="0" rIns="268183" bIns="0" numCol="1" spcCol="1270" anchor="ctr" anchorCtr="0">
          <a:noAutofit/>
        </a:bodyPr>
        <a:lstStyle/>
        <a:p>
          <a:pPr marL="0" lvl="0" indent="0" algn="l" defTabSz="800100" rtl="0">
            <a:lnSpc>
              <a:spcPct val="90000"/>
            </a:lnSpc>
            <a:spcBef>
              <a:spcPct val="0"/>
            </a:spcBef>
            <a:spcAft>
              <a:spcPct val="35000"/>
            </a:spcAft>
            <a:buNone/>
          </a:pPr>
          <a:r>
            <a:rPr lang="en-US" sz="1800" kern="1200">
              <a:latin typeface="Corbel" panose="020B0503020204020204"/>
            </a:rPr>
            <a:t> December</a:t>
          </a:r>
          <a:endParaRPr lang="en-US" sz="1800" kern="1200"/>
        </a:p>
      </dsp:txBody>
      <dsp:txXfrm>
        <a:off x="532740" y="2270366"/>
        <a:ext cx="7043347" cy="4794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A044F-2E08-44A4-80BE-F89EF5E7B404}">
      <dsp:nvSpPr>
        <dsp:cNvPr id="0" name=""/>
        <dsp:cNvSpPr/>
      </dsp:nvSpPr>
      <dsp:spPr>
        <a:xfrm>
          <a:off x="4308" y="421438"/>
          <a:ext cx="2203773" cy="868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66040" rIns="184912" bIns="66040" numCol="1" spcCol="1270" anchor="ctr" anchorCtr="0">
          <a:noAutofit/>
        </a:bodyPr>
        <a:lstStyle/>
        <a:p>
          <a:pPr marL="0" lvl="0" indent="0" algn="r" defTabSz="1155700">
            <a:lnSpc>
              <a:spcPct val="90000"/>
            </a:lnSpc>
            <a:spcBef>
              <a:spcPct val="0"/>
            </a:spcBef>
            <a:spcAft>
              <a:spcPct val="35000"/>
            </a:spcAft>
            <a:buNone/>
          </a:pPr>
          <a:r>
            <a:rPr lang="en-US" sz="2600" kern="1200" dirty="0">
              <a:solidFill>
                <a:srgbClr val="4A66AC"/>
              </a:solidFill>
            </a:rPr>
            <a:t>FAFSA and WASFA open</a:t>
          </a:r>
        </a:p>
      </dsp:txBody>
      <dsp:txXfrm>
        <a:off x="4308" y="421438"/>
        <a:ext cx="2203773" cy="868725"/>
      </dsp:txXfrm>
    </dsp:sp>
    <dsp:sp modelId="{C57D469A-77C7-455E-BA89-35E5C5135FDE}">
      <dsp:nvSpPr>
        <dsp:cNvPr id="0" name=""/>
        <dsp:cNvSpPr/>
      </dsp:nvSpPr>
      <dsp:spPr>
        <a:xfrm>
          <a:off x="2208081" y="421438"/>
          <a:ext cx="440754" cy="868725"/>
        </a:xfrm>
        <a:prstGeom prst="leftBrace">
          <a:avLst>
            <a:gd name="adj1" fmla="val 35000"/>
            <a:gd name="adj2" fmla="val 50000"/>
          </a:avLst>
        </a:prstGeom>
        <a:noFill/>
        <a:ln w="1905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6FD94A-59AB-45E5-8CFC-288566B50BDE}">
      <dsp:nvSpPr>
        <dsp:cNvPr id="0" name=""/>
        <dsp:cNvSpPr/>
      </dsp:nvSpPr>
      <dsp:spPr>
        <a:xfrm>
          <a:off x="2825137" y="260381"/>
          <a:ext cx="5994262" cy="1190839"/>
        </a:xfrm>
        <a:prstGeom prst="rect">
          <a:avLst/>
        </a:prstGeom>
        <a:solidFill>
          <a:srgbClr val="4A66AC"/>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228600" lvl="1" indent="-228600" algn="l" defTabSz="1155700">
            <a:lnSpc>
              <a:spcPct val="90000"/>
            </a:lnSpc>
            <a:spcBef>
              <a:spcPct val="0"/>
            </a:spcBef>
            <a:spcAft>
              <a:spcPct val="15000"/>
            </a:spcAft>
            <a:buChar char="•"/>
          </a:pPr>
          <a:r>
            <a:rPr lang="en-US" sz="2600" kern="1200"/>
            <a:t>December 2023</a:t>
          </a:r>
        </a:p>
      </dsp:txBody>
      <dsp:txXfrm>
        <a:off x="2825137" y="260381"/>
        <a:ext cx="5994262" cy="1190839"/>
      </dsp:txXfrm>
    </dsp:sp>
    <dsp:sp modelId="{04833064-9062-43A4-9DDC-FB9555B8F40C}">
      <dsp:nvSpPr>
        <dsp:cNvPr id="0" name=""/>
        <dsp:cNvSpPr/>
      </dsp:nvSpPr>
      <dsp:spPr>
        <a:xfrm>
          <a:off x="4308" y="1544821"/>
          <a:ext cx="2203773" cy="868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66040" rIns="184912" bIns="66040" numCol="1" spcCol="1270" anchor="ctr" anchorCtr="0">
          <a:noAutofit/>
        </a:bodyPr>
        <a:lstStyle/>
        <a:p>
          <a:pPr marL="0" lvl="0" indent="0" algn="r" defTabSz="1155700">
            <a:lnSpc>
              <a:spcPct val="90000"/>
            </a:lnSpc>
            <a:spcBef>
              <a:spcPct val="0"/>
            </a:spcBef>
            <a:spcAft>
              <a:spcPct val="35000"/>
            </a:spcAft>
            <a:buNone/>
          </a:pPr>
          <a:r>
            <a:rPr lang="en-US" sz="2600" kern="1200">
              <a:solidFill>
                <a:srgbClr val="4A66AC"/>
              </a:solidFill>
            </a:rPr>
            <a:t>priority</a:t>
          </a:r>
          <a:r>
            <a:rPr lang="en-US" sz="2600" kern="1200"/>
            <a:t> </a:t>
          </a:r>
          <a:r>
            <a:rPr lang="en-US" sz="2600" kern="1200">
              <a:solidFill>
                <a:srgbClr val="4A66AC"/>
              </a:solidFill>
            </a:rPr>
            <a:t>deadline</a:t>
          </a:r>
          <a:r>
            <a:rPr lang="en-US" sz="2600" kern="1200"/>
            <a:t> </a:t>
          </a:r>
        </a:p>
      </dsp:txBody>
      <dsp:txXfrm>
        <a:off x="4308" y="1544821"/>
        <a:ext cx="2203773" cy="868725"/>
      </dsp:txXfrm>
    </dsp:sp>
    <dsp:sp modelId="{C02484D6-6FF3-476A-82D0-4096A2882C80}">
      <dsp:nvSpPr>
        <dsp:cNvPr id="0" name=""/>
        <dsp:cNvSpPr/>
      </dsp:nvSpPr>
      <dsp:spPr>
        <a:xfrm>
          <a:off x="2208081" y="1544821"/>
          <a:ext cx="440754" cy="868725"/>
        </a:xfrm>
        <a:prstGeom prst="leftBrace">
          <a:avLst>
            <a:gd name="adj1" fmla="val 35000"/>
            <a:gd name="adj2" fmla="val 50000"/>
          </a:avLst>
        </a:prstGeom>
        <a:noFill/>
        <a:ln w="1905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A8A3ED-D330-464C-A47A-5C0B20DA91A4}">
      <dsp:nvSpPr>
        <dsp:cNvPr id="0" name=""/>
        <dsp:cNvSpPr/>
      </dsp:nvSpPr>
      <dsp:spPr>
        <a:xfrm>
          <a:off x="2825137" y="1544821"/>
          <a:ext cx="5994262" cy="868725"/>
        </a:xfrm>
        <a:prstGeom prst="rect">
          <a:avLst/>
        </a:prstGeom>
        <a:solidFill>
          <a:srgbClr val="4A66AC"/>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228600" lvl="1" indent="-228600" algn="l" defTabSz="1155700">
            <a:lnSpc>
              <a:spcPct val="90000"/>
            </a:lnSpc>
            <a:spcBef>
              <a:spcPct val="0"/>
            </a:spcBef>
            <a:spcAft>
              <a:spcPct val="15000"/>
            </a:spcAft>
            <a:buChar char="•"/>
          </a:pPr>
          <a:r>
            <a:rPr lang="en-US" sz="2600" kern="1200"/>
            <a:t>As soon as possible</a:t>
          </a:r>
        </a:p>
      </dsp:txBody>
      <dsp:txXfrm>
        <a:off x="2825137" y="1544821"/>
        <a:ext cx="5994262" cy="86872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76CF4C-17B5-4048-B1F9-E29861429688}"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115663-2CCD-48A6-88AE-6ECD10E776F3}" type="slidenum">
              <a:rPr lang="en-US" smtClean="0"/>
              <a:t>‹#›</a:t>
            </a:fld>
            <a:endParaRPr lang="en-US"/>
          </a:p>
        </p:txBody>
      </p:sp>
    </p:spTree>
    <p:extLst>
      <p:ext uri="{BB962C8B-B14F-4D97-AF65-F5344CB8AC3E}">
        <p14:creationId xmlns:p14="http://schemas.microsoft.com/office/powerpoint/2010/main" val="1214881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sac.wa.gov/sites/default/files/SB5194OfficalGuidance.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hewashboard.or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Welcome everyone to the Preparing to Pay for College session – how to prepare to pay for college during the summer before your senior year! Being a first-generation college student myself, I know how confusing and stressful financial aid can be. I remember worrying so much during my senior year if I would have enough to pay for college. Luckily, this presentation is the first of many financial aid presentations we have available for you to help you understand and have the tools and knowledge to better understand financial aid. We know here at CSF that learning financial aid can be like learning a new language, but we are here for you to help decode a decipher all things financial aid so that when springtime comes around, you are confident in the school that you have selected to attend next year.</a:t>
            </a:r>
          </a:p>
          <a:p>
            <a:endParaRPr lang="en-US" dirty="0">
              <a:cs typeface="Calibri"/>
            </a:endParaRPr>
          </a:p>
        </p:txBody>
      </p:sp>
      <p:sp>
        <p:nvSpPr>
          <p:cNvPr id="4" name="Slide Number Placeholder 3"/>
          <p:cNvSpPr>
            <a:spLocks noGrp="1"/>
          </p:cNvSpPr>
          <p:nvPr>
            <p:ph type="sldNum" sz="quarter" idx="10"/>
          </p:nvPr>
        </p:nvSpPr>
        <p:spPr/>
        <p:txBody>
          <a:bodyPr/>
          <a:lstStyle/>
          <a:p>
            <a:fld id="{30115663-2CCD-48A6-88AE-6ECD10E776F3}" type="slidenum">
              <a:rPr lang="en-US" smtClean="0"/>
              <a:t>1</a:t>
            </a:fld>
            <a:endParaRPr lang="en-US"/>
          </a:p>
        </p:txBody>
      </p:sp>
    </p:spTree>
    <p:extLst>
      <p:ext uri="{BB962C8B-B14F-4D97-AF65-F5344CB8AC3E}">
        <p14:creationId xmlns:p14="http://schemas.microsoft.com/office/powerpoint/2010/main" val="2609679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By applying to the FAFSA/WASFA, you are applying for different types of federal, state and even institutional aid! Even scholarships from private organizations may require you to file a FAFSA/WASFA. </a:t>
            </a:r>
          </a:p>
          <a:p>
            <a:endParaRPr lang="en-US" dirty="0">
              <a:cs typeface="Calibri"/>
            </a:endParaRPr>
          </a:p>
          <a:p>
            <a:r>
              <a:rPr lang="en-US" dirty="0">
                <a:cs typeface="Calibri"/>
              </a:rPr>
              <a:t>Remember, for aid from your college or career school or private organizations, there may be additional applications you need to submit to be eligible. Keep that in mind.</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0115663-2CCD-48A6-88AE-6ECD10E776F3}" type="slidenum">
              <a:rPr lang="en-US" smtClean="0"/>
              <a:t>11</a:t>
            </a:fld>
            <a:endParaRPr lang="en-US"/>
          </a:p>
        </p:txBody>
      </p:sp>
    </p:spTree>
    <p:extLst>
      <p:ext uri="{BB962C8B-B14F-4D97-AF65-F5344CB8AC3E}">
        <p14:creationId xmlns:p14="http://schemas.microsoft.com/office/powerpoint/2010/main" val="3140315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when you're applying for financial aid, keep in mind that not all financial aid work the same way! We want to give you a break down of the different types so you can become familiar with it.</a:t>
            </a:r>
          </a:p>
          <a:p>
            <a:endParaRPr lang="en-US" dirty="0"/>
          </a:p>
          <a:p>
            <a:r>
              <a:rPr lang="en-US" sz="1200" kern="1200" dirty="0">
                <a:solidFill>
                  <a:schemeClr val="tx1"/>
                </a:solidFill>
                <a:effectLst/>
                <a:latin typeface="+mn-lt"/>
                <a:ea typeface="+mn-ea"/>
                <a:cs typeface="+mn-cs"/>
              </a:rPr>
              <a:t>There are three types of Financial Aid.</a:t>
            </a:r>
            <a:endParaRPr lang="en-US" sz="1200" kern="1200" dirty="0">
              <a:solidFill>
                <a:schemeClr val="tx1"/>
              </a:solidFill>
              <a:effectLst/>
              <a:latin typeface="+mn-lt"/>
              <a:cs typeface="Calibri"/>
            </a:endParaRPr>
          </a:p>
          <a:p>
            <a:pPr marL="228600" lvl="0" indent="-228600">
              <a:buFont typeface="+mj-lt"/>
              <a:buAutoNum type="arabicPeriod"/>
            </a:pPr>
            <a:r>
              <a:rPr lang="en-US" sz="1200" kern="1200" dirty="0">
                <a:solidFill>
                  <a:schemeClr val="tx1"/>
                </a:solidFill>
                <a:effectLst/>
                <a:latin typeface="+mn-lt"/>
                <a:ea typeface="+mn-ea"/>
                <a:cs typeface="+mn-cs"/>
              </a:rPr>
              <a:t>Free money is money you don’t have to pay back. This can come in the form of grants or scholarships.</a:t>
            </a:r>
            <a:endParaRPr lang="en-US" sz="1200" kern="1200" dirty="0">
              <a:solidFill>
                <a:schemeClr val="tx1"/>
              </a:solidFill>
              <a:effectLst/>
              <a:latin typeface="+mn-lt"/>
              <a:cs typeface="Calibri"/>
            </a:endParaRPr>
          </a:p>
          <a:p>
            <a:pPr marL="228600" lvl="0" indent="-228600">
              <a:buFont typeface="+mj-lt"/>
              <a:buAutoNum type="arabicPeriod"/>
            </a:pPr>
            <a:r>
              <a:rPr lang="en-US" sz="1200" kern="1200" dirty="0">
                <a:solidFill>
                  <a:schemeClr val="tx1"/>
                </a:solidFill>
                <a:effectLst/>
                <a:latin typeface="+mn-lt"/>
                <a:ea typeface="+mn-ea"/>
                <a:cs typeface="+mn-cs"/>
              </a:rPr>
              <a:t>Borrowed money is funding that must be repaid with interest. Student loans can be from the federal government, your college, or private banks.</a:t>
            </a:r>
            <a:endParaRPr lang="en-US" sz="1200" kern="1200" dirty="0">
              <a:solidFill>
                <a:schemeClr val="tx1"/>
              </a:solidFill>
              <a:effectLst/>
              <a:latin typeface="+mn-lt"/>
              <a:cs typeface="Calibri"/>
            </a:endParaRPr>
          </a:p>
          <a:p>
            <a:pPr marL="228600" indent="-228600">
              <a:buFont typeface="+mj-lt"/>
              <a:buAutoNum type="arabicPeriod"/>
            </a:pPr>
            <a:r>
              <a:rPr lang="en-US" sz="1200" kern="1200" dirty="0">
                <a:solidFill>
                  <a:schemeClr val="tx1"/>
                </a:solidFill>
                <a:effectLst/>
                <a:latin typeface="+mn-lt"/>
                <a:ea typeface="+mn-ea"/>
                <a:cs typeface="+mn-cs"/>
              </a:rPr>
              <a:t>Lastly, there is earned money in the form of work study. Work study is a student employment program where the students earn financial aid by working a job—for instance, working at your college’s library and receiving a paycheck from your financial aid funds.</a:t>
            </a:r>
            <a:endParaRPr lang="en-US" sz="1200" kern="1200" dirty="0">
              <a:solidFill>
                <a:schemeClr val="tx1"/>
              </a:solidFill>
              <a:effectLst/>
              <a:latin typeface="+mn-lt"/>
              <a:cs typeface="Calibri"/>
            </a:endParaRPr>
          </a:p>
          <a:p>
            <a:pPr marL="228600" indent="-228600">
              <a:buFont typeface="Calibri Light" panose="020F0302020204030204"/>
              <a:buAutoNum type="arabicPeriod"/>
            </a:pPr>
            <a:endParaRPr lang="en-US">
              <a:cs typeface="Calibri"/>
            </a:endParaRPr>
          </a:p>
        </p:txBody>
      </p:sp>
      <p:sp>
        <p:nvSpPr>
          <p:cNvPr id="4" name="Slide Number Placeholder 3"/>
          <p:cNvSpPr>
            <a:spLocks noGrp="1"/>
          </p:cNvSpPr>
          <p:nvPr>
            <p:ph type="sldNum" sz="quarter" idx="5"/>
          </p:nvPr>
        </p:nvSpPr>
        <p:spPr/>
        <p:txBody>
          <a:bodyPr/>
          <a:lstStyle/>
          <a:p>
            <a:fld id="{30115663-2CCD-48A6-88AE-6ECD10E776F3}" type="slidenum">
              <a:rPr lang="en-US" smtClean="0"/>
              <a:t>12</a:t>
            </a:fld>
            <a:endParaRPr lang="en-US"/>
          </a:p>
        </p:txBody>
      </p:sp>
    </p:spTree>
    <p:extLst>
      <p:ext uri="{BB962C8B-B14F-4D97-AF65-F5344CB8AC3E}">
        <p14:creationId xmlns:p14="http://schemas.microsoft.com/office/powerpoint/2010/main" val="4003053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to preparing to pay for college is applying for either the FAFSA or the WASFA. Applying for these financial aid applications will indicate to the schools you are applying to that you are interested in receiving financial aid. So this is a very critical step you must do every year you are applying for financial aid. Now, you only apply for one, either the FAFSA or the WASFA, not both! </a:t>
            </a:r>
          </a:p>
          <a:p>
            <a:endParaRPr lang="en-US" dirty="0"/>
          </a:p>
          <a:p>
            <a:r>
              <a:rPr lang="en-US" dirty="0"/>
              <a:t>Students who answer YES to any of these questions are eligible to file a FAFSA</a:t>
            </a:r>
          </a:p>
          <a:p>
            <a:endParaRPr lang="en-US" dirty="0"/>
          </a:p>
          <a:p>
            <a:r>
              <a:rPr lang="en-US" b="1" dirty="0"/>
              <a:t>Are you a U.S. Citizen (U.S. National) or one of the following?</a:t>
            </a:r>
            <a:endParaRPr lang="en-US" dirty="0"/>
          </a:p>
          <a:p>
            <a:endParaRPr lang="en-US" dirty="0"/>
          </a:p>
          <a:p>
            <a:pPr marL="628650" lvl="1" indent="-171450">
              <a:buFont typeface="Arial,Sans-Serif"/>
              <a:buChar char="•"/>
            </a:pPr>
            <a:r>
              <a:rPr lang="en-US" dirty="0"/>
              <a:t>U.S. Citizens</a:t>
            </a:r>
            <a:endParaRPr lang="es-AR" dirty="0"/>
          </a:p>
          <a:p>
            <a:pPr marL="628650" lvl="1" indent="-171450">
              <a:buFont typeface="Arial,Sans-Serif"/>
              <a:buChar char="•"/>
            </a:pPr>
            <a:r>
              <a:rPr lang="en-US" dirty="0"/>
              <a:t>U.S. Nationals (American Samoa or Swains Islands)</a:t>
            </a:r>
          </a:p>
          <a:p>
            <a:pPr marL="628650" lvl="1" indent="-171450">
              <a:buFont typeface="Arial,Sans-Serif"/>
              <a:buChar char="•"/>
            </a:pPr>
            <a:r>
              <a:rPr lang="en-US" dirty="0"/>
              <a:t>U.S. Permanent Residents</a:t>
            </a:r>
          </a:p>
          <a:p>
            <a:pPr marL="628650" lvl="1" indent="-171450">
              <a:buFont typeface="Arial,Sans-Serif"/>
              <a:buChar char="•"/>
            </a:pPr>
            <a:r>
              <a:rPr lang="es-AR" dirty="0"/>
              <a:t>I-94 </a:t>
            </a:r>
            <a:r>
              <a:rPr lang="es-AR" dirty="0" err="1"/>
              <a:t>Holders</a:t>
            </a:r>
            <a:r>
              <a:rPr lang="es-AR" dirty="0"/>
              <a:t> : </a:t>
            </a:r>
            <a:r>
              <a:rPr lang="es-AR" dirty="0" err="1"/>
              <a:t>Refugee</a:t>
            </a:r>
            <a:r>
              <a:rPr lang="es-AR" dirty="0"/>
              <a:t>, </a:t>
            </a:r>
            <a:r>
              <a:rPr lang="es-AR" dirty="0" err="1"/>
              <a:t>Asylum</a:t>
            </a:r>
            <a:r>
              <a:rPr lang="es-AR" dirty="0"/>
              <a:t> </a:t>
            </a:r>
            <a:r>
              <a:rPr lang="es-AR" dirty="0" err="1"/>
              <a:t>granted</a:t>
            </a:r>
            <a:r>
              <a:rPr lang="es-AR" dirty="0"/>
              <a:t>, Cuban-</a:t>
            </a:r>
            <a:r>
              <a:rPr lang="es-AR" dirty="0" err="1"/>
              <a:t>Haitian</a:t>
            </a:r>
            <a:r>
              <a:rPr lang="es-AR" dirty="0"/>
              <a:t> </a:t>
            </a:r>
            <a:r>
              <a:rPr lang="es-AR" dirty="0" err="1"/>
              <a:t>Entrant</a:t>
            </a:r>
            <a:r>
              <a:rPr lang="es-AR" dirty="0"/>
              <a:t>, </a:t>
            </a:r>
            <a:r>
              <a:rPr lang="es-AR" dirty="0" err="1"/>
              <a:t>Conditional</a:t>
            </a:r>
            <a:r>
              <a:rPr lang="es-AR" dirty="0"/>
              <a:t> </a:t>
            </a:r>
            <a:r>
              <a:rPr lang="es-AR" dirty="0" err="1"/>
              <a:t>entrant</a:t>
            </a:r>
            <a:r>
              <a:rPr lang="es-AR" dirty="0"/>
              <a:t>, </a:t>
            </a:r>
            <a:r>
              <a:rPr lang="es-AR" dirty="0" err="1"/>
              <a:t>Parolee</a:t>
            </a:r>
            <a:endParaRPr lang="en-US" dirty="0" err="1"/>
          </a:p>
          <a:p>
            <a:pPr marL="628650" lvl="1" indent="-171450">
              <a:buFont typeface="Arial,Sans-Serif"/>
              <a:buChar char="•"/>
            </a:pPr>
            <a:r>
              <a:rPr lang="es-AR" dirty="0"/>
              <a:t>Visa </a:t>
            </a:r>
            <a:r>
              <a:rPr lang="es-AR" dirty="0" err="1"/>
              <a:t>Holders</a:t>
            </a:r>
            <a:r>
              <a:rPr lang="es-AR" dirty="0"/>
              <a:t> </a:t>
            </a:r>
            <a:r>
              <a:rPr lang="es-AR" dirty="0" err="1"/>
              <a:t>under</a:t>
            </a:r>
            <a:r>
              <a:rPr lang="es-AR" dirty="0"/>
              <a:t> VAWA</a:t>
            </a:r>
            <a:endParaRPr lang="en-US" dirty="0"/>
          </a:p>
          <a:p>
            <a:pPr marL="628650" lvl="1" indent="-171450">
              <a:buFont typeface="Arial,Sans-Serif"/>
              <a:buChar char="•"/>
            </a:pPr>
            <a:r>
              <a:rPr lang="es-AR" dirty="0"/>
              <a:t>T </a:t>
            </a:r>
            <a:r>
              <a:rPr lang="es-AR" dirty="0" err="1"/>
              <a:t>or</a:t>
            </a:r>
            <a:r>
              <a:rPr lang="es-AR" dirty="0"/>
              <a:t> T-1 Visa </a:t>
            </a:r>
            <a:r>
              <a:rPr lang="es-AR" dirty="0" err="1"/>
              <a:t>Holders</a:t>
            </a:r>
            <a:endParaRPr lang="en-US" dirty="0" err="1"/>
          </a:p>
          <a:p>
            <a:r>
              <a:rPr lang="en-US" dirty="0"/>
              <a:t>Filing for a FAFSA means you are applying for federal and state aid.</a:t>
            </a:r>
          </a:p>
          <a:p>
            <a:endParaRPr lang="en-US" dirty="0"/>
          </a:p>
          <a:p>
            <a:r>
              <a:rPr lang="en-US" dirty="0"/>
              <a:t>Washington State offers financial aid programs to students who cannot file, or do not wish to file, a federal FAFSA financial aid application for various reasons:</a:t>
            </a:r>
          </a:p>
          <a:p>
            <a:pPr marL="285750" indent="-285750">
              <a:buFont typeface="Arial,Sans-Serif"/>
              <a:buChar char="•"/>
            </a:pPr>
            <a:r>
              <a:rPr lang="en-US" dirty="0"/>
              <a:t>Immigration status/undocumented</a:t>
            </a:r>
          </a:p>
          <a:p>
            <a:pPr marL="285750" indent="-285750">
              <a:buFont typeface="Arial,Sans-Serif"/>
              <a:buChar char="•"/>
            </a:pPr>
            <a:r>
              <a:rPr lang="en-US" dirty="0"/>
              <a:t>Defaulted federal loans</a:t>
            </a:r>
          </a:p>
          <a:p>
            <a:pPr marL="285750" indent="-285750">
              <a:buFont typeface="Arial,Sans-Serif"/>
              <a:buChar char="•"/>
            </a:pPr>
            <a:r>
              <a:rPr lang="en-US" dirty="0"/>
              <a:t>Repayments owed on federal grants</a:t>
            </a:r>
          </a:p>
          <a:p>
            <a:pPr marL="285750" indent="-285750">
              <a:buFont typeface="Arial,Sans-Serif"/>
              <a:buChar char="•"/>
            </a:pPr>
            <a:r>
              <a:rPr lang="en-US" dirty="0"/>
              <a:t>Unable to provide selective service confirmation</a:t>
            </a:r>
          </a:p>
          <a:p>
            <a:pPr marL="285750" indent="-285750">
              <a:buFont typeface="Arial,Sans-Serif"/>
              <a:buChar char="•"/>
            </a:pPr>
            <a:r>
              <a:rPr lang="en-US" dirty="0"/>
              <a:t>U.S. citizen applicants with undocumented parents/family members who do not wish to file a FAFSA</a:t>
            </a:r>
          </a:p>
          <a:p>
            <a:pPr marL="285750" indent="-285750">
              <a:buFont typeface="Arial,Sans-Serif"/>
              <a:buChar char="•"/>
            </a:pPr>
            <a:r>
              <a:rPr lang="en-US" dirty="0"/>
              <a:t>Transgender students: </a:t>
            </a:r>
            <a:r>
              <a:rPr lang="en-US" b="1" i="0" dirty="0">
                <a:effectLst/>
              </a:rPr>
              <a:t>The FAFSA currently does not account for transgender applicants</a:t>
            </a:r>
            <a:r>
              <a:rPr lang="en-US" b="0" i="0" dirty="0">
                <a:effectLst/>
              </a:rPr>
              <a:t>, or those whose gender does not align with the sex they were assigned at birth. If you are transgender and have not finalized the process of changing your legal name and gender with the Social Security Administration, you may want to complete a WASFA instead.</a:t>
            </a:r>
            <a:r>
              <a:rPr lang="en-US" dirty="0"/>
              <a:t> A mismatch between the SSA and FAFSA can complicate the financial aid application or trigger a rejection. Changing name and gender marker may take longer than you expect, so we encourage you to start as early as possible. If you have completed this process, then you should, by all means, complete a FAFSA form.</a:t>
            </a:r>
          </a:p>
          <a:p>
            <a:pPr marL="285750" indent="-285750">
              <a:buFont typeface="Arial,Sans-Serif"/>
              <a:buChar char="•"/>
            </a:pPr>
            <a:endParaRPr lang="en-US" dirty="0"/>
          </a:p>
          <a:p>
            <a:r>
              <a:rPr lang="en-US" dirty="0"/>
              <a:t>Applying to the WASFA means you're applying for state financial aid.</a:t>
            </a:r>
          </a:p>
          <a:p>
            <a:endParaRPr lang="en-US" dirty="0"/>
          </a:p>
          <a:p>
            <a:r>
              <a:rPr lang="en-US" dirty="0"/>
              <a:t>To be </a:t>
            </a:r>
            <a:r>
              <a:rPr lang="en-US" dirty="0" err="1"/>
              <a:t>elligible</a:t>
            </a:r>
            <a:r>
              <a:rPr lang="en-US" dirty="0"/>
              <a:t> for state financial aid and in-state tuition, both FAFSA and WASFA filers must meet SB 5194 state residency requirements.</a:t>
            </a:r>
          </a:p>
          <a:p>
            <a:pPr marL="285750" indent="-285750">
              <a:buFont typeface="Arial,Sans-Serif"/>
              <a:buChar char="•"/>
            </a:pPr>
            <a:endParaRPr lang="en-US" dirty="0"/>
          </a:p>
          <a:p>
            <a:endParaRPr lang="en-US" dirty="0"/>
          </a:p>
          <a:p>
            <a:r>
              <a:rPr lang="en-US" dirty="0"/>
              <a:t>Effective July 25, 2021, the new law, Senate Bill 5194, makes it easier for all Washingtonians, including and especially undocumented students, to meet residency requirements for in-state (resident) tuition and state financial aid. </a:t>
            </a:r>
            <a:endParaRPr lang="es-AR" dirty="0"/>
          </a:p>
          <a:p>
            <a:r>
              <a:rPr lang="en-US" dirty="0"/>
              <a:t> </a:t>
            </a:r>
            <a:endParaRPr lang="es-AR" dirty="0"/>
          </a:p>
          <a:p>
            <a:r>
              <a:rPr lang="en-US" dirty="0"/>
              <a:t>1.It requires a high school diploma or equivalent without specifying a location.</a:t>
            </a:r>
            <a:endParaRPr lang="es-AR"/>
          </a:p>
          <a:p>
            <a:r>
              <a:rPr lang="en-US" dirty="0"/>
              <a:t> </a:t>
            </a:r>
            <a:endParaRPr lang="es-AR" dirty="0"/>
          </a:p>
          <a:p>
            <a:r>
              <a:rPr lang="en-US" dirty="0"/>
              <a:t>2. The law now requires that a person must live in Washington for one year, or 12 consecutive months, prior to college admission.</a:t>
            </a:r>
            <a:endParaRPr lang="es-AR" dirty="0"/>
          </a:p>
          <a:p>
            <a:r>
              <a:rPr lang="en-US" dirty="0"/>
              <a:t> </a:t>
            </a:r>
            <a:endParaRPr lang="es-AR" dirty="0"/>
          </a:p>
          <a:p>
            <a:r>
              <a:rPr lang="en-US" dirty="0">
                <a:hlinkClick r:id="rId3"/>
              </a:rPr>
              <a:t>https://wsac.wa.gov/sites/default/files/SB5194OfficalGuidance.pdf</a:t>
            </a:r>
            <a:endParaRPr lang="es-AR"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19F3B57-492B-4649-91D5-1F2B9AB48B83}" type="slidenum">
              <a:rPr lang="en-US" smtClean="0"/>
              <a:t>13</a:t>
            </a:fld>
            <a:endParaRPr lang="en-US"/>
          </a:p>
        </p:txBody>
      </p:sp>
    </p:spTree>
    <p:extLst>
      <p:ext uri="{BB962C8B-B14F-4D97-AF65-F5344CB8AC3E}">
        <p14:creationId xmlns:p14="http://schemas.microsoft.com/office/powerpoint/2010/main" val="1668621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is a really good time to start researching scholarship opportunities and filling your calendar with important scholarship deadlines. </a:t>
            </a:r>
            <a:endParaRPr lang="en-US" dirty="0"/>
          </a:p>
          <a:p>
            <a:endParaRPr lang="en-US" dirty="0">
              <a:cs typeface="Calibri"/>
            </a:endParaRPr>
          </a:p>
          <a:p>
            <a:r>
              <a:rPr lang="en-US" dirty="0">
                <a:cs typeface="Calibri"/>
              </a:rPr>
              <a:t>You can start by creating an account on </a:t>
            </a:r>
            <a:r>
              <a:rPr lang="en-US" dirty="0">
                <a:hlinkClick r:id="rId3"/>
              </a:rPr>
              <a:t>www.theWashBoard.org </a:t>
            </a:r>
            <a:r>
              <a:rPr lang="en-US" dirty="0"/>
              <a:t>matches  Washington students to  scholarships from institutions, local  businesses and rotaries, and  philanthropists.</a:t>
            </a:r>
            <a:endParaRPr lang="en-US" dirty="0">
              <a:cs typeface="Calibri"/>
            </a:endParaRPr>
          </a:p>
          <a:p>
            <a:endParaRPr lang="en-US" dirty="0">
              <a:cs typeface="Calibri"/>
            </a:endParaRPr>
          </a:p>
          <a:p>
            <a:r>
              <a:rPr lang="en-US" dirty="0">
                <a:cs typeface="Calibri"/>
              </a:rPr>
              <a:t>Use your free time to start drafting scholarship essays and personal statements that you can use and reuse for other applications</a:t>
            </a:r>
          </a:p>
          <a:p>
            <a:endParaRPr lang="en-US" dirty="0">
              <a:cs typeface="Calibri"/>
            </a:endParaRPr>
          </a:p>
          <a:p>
            <a:r>
              <a:rPr lang="en-US" dirty="0">
                <a:cs typeface="Calibri"/>
              </a:rPr>
              <a:t>Make sure you check with the college/universities you are applying to regarding their scholarship process. Here are questions that you should ask:</a:t>
            </a:r>
          </a:p>
          <a:p>
            <a:pPr marL="1029970" marR="492125" lvl="1" indent="-171450">
              <a:lnSpc>
                <a:spcPct val="90000"/>
              </a:lnSpc>
              <a:spcBef>
                <a:spcPts val="760"/>
              </a:spcBef>
              <a:buFont typeface="Wingdings,Sans-Serif"/>
              <a:buChar char="§"/>
            </a:pPr>
            <a:r>
              <a:rPr lang="en-US" i="1" dirty="0"/>
              <a:t>Are you considered for scholarships when you apply for admissions? What is the deadline?</a:t>
            </a:r>
            <a:endParaRPr lang="en-US" dirty="0"/>
          </a:p>
          <a:p>
            <a:pPr marL="1029970" lvl="1" indent="-171450">
              <a:lnSpc>
                <a:spcPct val="90000"/>
              </a:lnSpc>
              <a:spcBef>
                <a:spcPts val="495"/>
              </a:spcBef>
              <a:buFont typeface="Wingdings,Sans-Serif"/>
              <a:buChar char="§"/>
            </a:pPr>
            <a:r>
              <a:rPr lang="en-US" i="1" dirty="0"/>
              <a:t>Is there a separate scholarship application? What is the deadline?</a:t>
            </a:r>
            <a:endParaRPr lang="en-US" dirty="0"/>
          </a:p>
          <a:p>
            <a:endParaRPr lang="en-US" dirty="0">
              <a:cs typeface="Calibri"/>
            </a:endParaRPr>
          </a:p>
          <a:p>
            <a:r>
              <a:rPr lang="en-US" dirty="0">
                <a:cs typeface="Calibri"/>
              </a:rPr>
              <a:t>Now, I remember when I was applying for scholarships and I just wanted to apply for the big full-ride scholarships. But every dollar counts! I know that $5000 scholarship may not seem much, but comparing that to taking out $20,000 in loans over 4 years, or working 384 hours/ 48 8-hour work days (before taxes). Writing 4 essays over the a few weeks in the summer is a great investment for your time and pockets!! </a:t>
            </a:r>
          </a:p>
        </p:txBody>
      </p:sp>
      <p:sp>
        <p:nvSpPr>
          <p:cNvPr id="4" name="Slide Number Placeholder 3"/>
          <p:cNvSpPr>
            <a:spLocks noGrp="1"/>
          </p:cNvSpPr>
          <p:nvPr>
            <p:ph type="sldNum" sz="quarter" idx="5"/>
          </p:nvPr>
        </p:nvSpPr>
        <p:spPr/>
        <p:txBody>
          <a:bodyPr/>
          <a:lstStyle/>
          <a:p>
            <a:fld id="{28DC8970-C7CE-4F48-807C-0908064B8C2F}" type="slidenum">
              <a:rPr lang="en-US" smtClean="0"/>
              <a:t>14</a:t>
            </a:fld>
            <a:endParaRPr lang="en-US"/>
          </a:p>
        </p:txBody>
      </p:sp>
    </p:spTree>
    <p:extLst>
      <p:ext uri="{BB962C8B-B14F-4D97-AF65-F5344CB8AC3E}">
        <p14:creationId xmlns:p14="http://schemas.microsoft.com/office/powerpoint/2010/main" val="170880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additional scholarship search engines – these are uploaded on the CSF financial aid hub if you want to take a look!</a:t>
            </a:r>
          </a:p>
        </p:txBody>
      </p:sp>
      <p:sp>
        <p:nvSpPr>
          <p:cNvPr id="4" name="Slide Number Placeholder 3"/>
          <p:cNvSpPr>
            <a:spLocks noGrp="1"/>
          </p:cNvSpPr>
          <p:nvPr>
            <p:ph type="sldNum" sz="quarter" idx="5"/>
          </p:nvPr>
        </p:nvSpPr>
        <p:spPr/>
        <p:txBody>
          <a:bodyPr/>
          <a:lstStyle/>
          <a:p>
            <a:fld id="{28DC8970-C7CE-4F48-807C-0908064B8C2F}" type="slidenum">
              <a:rPr lang="en-US" smtClean="0"/>
              <a:t>15</a:t>
            </a:fld>
            <a:endParaRPr lang="en-US"/>
          </a:p>
        </p:txBody>
      </p:sp>
    </p:spTree>
    <p:extLst>
      <p:ext uri="{BB962C8B-B14F-4D97-AF65-F5344CB8AC3E}">
        <p14:creationId xmlns:p14="http://schemas.microsoft.com/office/powerpoint/2010/main" val="1116417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If you have time to spare, we also encourage you to get a job during this summer and next summer and start saving!</a:t>
            </a:r>
          </a:p>
          <a:p>
            <a:endParaRPr lang="en-US">
              <a:cs typeface="Calibri"/>
            </a:endParaRPr>
          </a:p>
          <a:p>
            <a:r>
              <a:rPr lang="en-US">
                <a:cs typeface="Calibri"/>
              </a:rPr>
              <a:t>You will not know what your financial aid package will look like until next winter/spring. But you may have a gap that is not covered by financial aid (Scholarships, grants, loans, work study)</a:t>
            </a:r>
          </a:p>
          <a:p>
            <a:endParaRPr lang="en-US">
              <a:cs typeface="Calibri"/>
            </a:endParaRPr>
          </a:p>
          <a:p>
            <a:pPr marL="171450" indent="-171450">
              <a:spcBef>
                <a:spcPct val="20000"/>
              </a:spcBef>
              <a:buFont typeface="Arial"/>
              <a:buChar char="•"/>
            </a:pPr>
            <a:r>
              <a:rPr lang="en-US">
                <a:cs typeface="Calibri"/>
              </a:rPr>
              <a:t>So you want to start a safety fund in the case you do have a gap. There are risks for non payment – including </a:t>
            </a:r>
            <a:endParaRPr lang="en-US"/>
          </a:p>
          <a:p>
            <a:pPr marL="171450" indent="-171450">
              <a:spcBef>
                <a:spcPct val="20000"/>
              </a:spcBef>
              <a:buFont typeface="Arial"/>
              <a:buChar char="•"/>
            </a:pPr>
            <a:r>
              <a:rPr lang="en-US"/>
              <a:t>Dropped from classes</a:t>
            </a:r>
            <a:endParaRPr lang="en-US">
              <a:cs typeface="Calibri"/>
            </a:endParaRPr>
          </a:p>
          <a:p>
            <a:pPr marL="171450" indent="-171450">
              <a:spcBef>
                <a:spcPct val="20000"/>
              </a:spcBef>
              <a:buFont typeface="Arial"/>
              <a:buChar char="•"/>
            </a:pPr>
            <a:r>
              <a:rPr lang="en-US"/>
              <a:t>Hold on transcript</a:t>
            </a:r>
            <a:endParaRPr lang="en-US">
              <a:cs typeface="Calibri"/>
            </a:endParaRPr>
          </a:p>
          <a:p>
            <a:pPr marL="171450" indent="-171450">
              <a:spcBef>
                <a:spcPct val="20000"/>
              </a:spcBef>
              <a:buFont typeface="Arial"/>
              <a:buChar char="•"/>
            </a:pPr>
            <a:r>
              <a:rPr lang="en-US"/>
              <a:t>Unable to register for next term</a:t>
            </a:r>
            <a:endParaRPr lang="en-US">
              <a:cs typeface="Calibri"/>
            </a:endParaRPr>
          </a:p>
          <a:p>
            <a:pPr marL="171450" indent="-171450">
              <a:spcBef>
                <a:spcPct val="20000"/>
              </a:spcBef>
              <a:buFont typeface="Arial"/>
              <a:buChar char="•"/>
            </a:pPr>
            <a:r>
              <a:rPr lang="en-US"/>
              <a:t>Balance still due</a:t>
            </a:r>
            <a:endParaRPr lang="en-US">
              <a:cs typeface="Calibri"/>
            </a:endParaRPr>
          </a:p>
          <a:p>
            <a:pPr marL="171450" indent="-171450">
              <a:spcBef>
                <a:spcPct val="20000"/>
              </a:spcBef>
              <a:buFont typeface="Arial"/>
              <a:buChar char="•"/>
            </a:pPr>
            <a:r>
              <a:rPr lang="en-US"/>
              <a:t>Unpaid balances can go to collections</a:t>
            </a:r>
            <a:endParaRPr lang="en-US">
              <a:cs typeface="Calibri"/>
            </a:endParaRPr>
          </a:p>
          <a:p>
            <a:pPr marL="171450" indent="-171450">
              <a:spcBef>
                <a:spcPct val="20000"/>
              </a:spcBef>
              <a:buFont typeface="Arial"/>
              <a:buChar char="•"/>
            </a:pPr>
            <a:endParaRPr lang="en-US">
              <a:cs typeface="Calibri"/>
            </a:endParaRPr>
          </a:p>
          <a:p>
            <a:pPr>
              <a:spcBef>
                <a:spcPct val="20000"/>
              </a:spcBef>
            </a:pPr>
            <a:r>
              <a:rPr lang="en-US">
                <a:cs typeface="Calibri"/>
              </a:rPr>
              <a:t>So, you want to start your safety fund now so that you will not be in this situation.</a:t>
            </a:r>
          </a:p>
        </p:txBody>
      </p:sp>
      <p:sp>
        <p:nvSpPr>
          <p:cNvPr id="4" name="Slide Number Placeholder 3"/>
          <p:cNvSpPr>
            <a:spLocks noGrp="1"/>
          </p:cNvSpPr>
          <p:nvPr>
            <p:ph type="sldNum" sz="quarter" idx="5"/>
          </p:nvPr>
        </p:nvSpPr>
        <p:spPr/>
        <p:txBody>
          <a:bodyPr/>
          <a:lstStyle/>
          <a:p>
            <a:fld id="{28DC8970-C7CE-4F48-807C-0908064B8C2F}" type="slidenum">
              <a:rPr lang="en-US" smtClean="0"/>
              <a:t>16</a:t>
            </a:fld>
            <a:endParaRPr lang="en-US"/>
          </a:p>
        </p:txBody>
      </p:sp>
    </p:spTree>
    <p:extLst>
      <p:ext uri="{BB962C8B-B14F-4D97-AF65-F5344CB8AC3E}">
        <p14:creationId xmlns:p14="http://schemas.microsoft.com/office/powerpoint/2010/main" val="1690367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panose="020F0502020204030204"/>
              </a:rPr>
              <a:t>Now, here is a calendar of VIP dates/action items for you to consider for the upcoming months. </a:t>
            </a:r>
            <a:endParaRPr lang="en-US" dirty="0">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28DC8970-C7CE-4F48-807C-0908064B8C2F}" type="slidenum">
              <a:rPr lang="en-US" smtClean="0"/>
              <a:t>18</a:t>
            </a:fld>
            <a:endParaRPr lang="en-US"/>
          </a:p>
        </p:txBody>
      </p:sp>
    </p:spTree>
    <p:extLst>
      <p:ext uri="{BB962C8B-B14F-4D97-AF65-F5344CB8AC3E}">
        <p14:creationId xmlns:p14="http://schemas.microsoft.com/office/powerpoint/2010/main" val="444976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panose="020F0502020204030204"/>
              </a:rPr>
              <a:t>Now, here is a calendar of VIP dates/action items for you to consider for the upcoming months. </a:t>
            </a:r>
            <a:endParaRPr lang="en-US" dirty="0">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28DC8970-C7CE-4F48-807C-0908064B8C2F}" type="slidenum">
              <a:rPr lang="en-US" smtClean="0"/>
              <a:t>19</a:t>
            </a:fld>
            <a:endParaRPr lang="en-US"/>
          </a:p>
        </p:txBody>
      </p:sp>
    </p:spTree>
    <p:extLst>
      <p:ext uri="{BB962C8B-B14F-4D97-AF65-F5344CB8AC3E}">
        <p14:creationId xmlns:p14="http://schemas.microsoft.com/office/powerpoint/2010/main" val="1601919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panose="020F0502020204030204"/>
              </a:rPr>
              <a:t>Q: When do you apply for either the FAFSA or the WASFA?</a:t>
            </a:r>
          </a:p>
          <a:p>
            <a:endParaRPr lang="en-US">
              <a:cs typeface="Calibri" panose="020F0502020204030204"/>
            </a:endParaRPr>
          </a:p>
          <a:p>
            <a:r>
              <a:rPr lang="en-US" dirty="0">
                <a:cs typeface="Calibri" panose="020F0502020204030204"/>
              </a:rPr>
              <a:t>The FAFSA and the WASFA opens December 2023 and the priority deadline is </a:t>
            </a:r>
            <a:r>
              <a:rPr lang="en-US" u="sng" dirty="0">
                <a:cs typeface="Calibri" panose="020F0502020204030204"/>
              </a:rPr>
              <a:t>as soon as possible</a:t>
            </a:r>
            <a:r>
              <a:rPr lang="en-US" dirty="0">
                <a:cs typeface="Calibri" panose="020F0502020204030204"/>
              </a:rPr>
              <a:t>, but we recommend no later than </a:t>
            </a:r>
            <a:r>
              <a:rPr lang="en-US" b="1" u="sng" dirty="0">
                <a:cs typeface="Calibri" panose="020F0502020204030204"/>
              </a:rPr>
              <a:t>November 1st</a:t>
            </a:r>
            <a:r>
              <a:rPr lang="en-US" dirty="0">
                <a:cs typeface="Calibri" panose="020F0502020204030204"/>
              </a:rPr>
              <a:t>. </a:t>
            </a:r>
            <a:endParaRPr lang="en-US" dirty="0">
              <a:ea typeface="Calibri"/>
              <a:cs typeface="Calibri" panose="020F0502020204030204"/>
            </a:endParaRPr>
          </a:p>
          <a:p>
            <a:endParaRPr lang="en-US">
              <a:cs typeface="Calibri" panose="020F0502020204030204"/>
            </a:endParaRPr>
          </a:p>
          <a:p>
            <a:r>
              <a:rPr lang="en-US" dirty="0">
                <a:cs typeface="Calibri" panose="020F0502020204030204"/>
              </a:rPr>
              <a:t>Again, make sure to check each school's financial aid office's individual deadline,  because your school may have a different priority deadline than November 1st. So it's always important to check and mark it in your calendar to ensure you receive financial aid.</a:t>
            </a:r>
            <a:endParaRPr lang="en-US" dirty="0">
              <a:ea typeface="Calibri"/>
              <a:cs typeface="Calibri" panose="020F0502020204030204"/>
            </a:endParaRPr>
          </a:p>
          <a:p>
            <a:endParaRPr lang="en-US"/>
          </a:p>
          <a:p>
            <a:endParaRPr lang="en-US"/>
          </a:p>
        </p:txBody>
      </p:sp>
      <p:sp>
        <p:nvSpPr>
          <p:cNvPr id="4" name="Slide Number Placeholder 3"/>
          <p:cNvSpPr>
            <a:spLocks noGrp="1"/>
          </p:cNvSpPr>
          <p:nvPr>
            <p:ph type="sldNum" sz="quarter" idx="10"/>
          </p:nvPr>
        </p:nvSpPr>
        <p:spPr/>
        <p:txBody>
          <a:bodyPr/>
          <a:lstStyle/>
          <a:p>
            <a:fld id="{28DC8970-C7CE-4F48-807C-0908064B8C2F}" type="slidenum">
              <a:rPr lang="en-US" smtClean="0"/>
              <a:t>20</a:t>
            </a:fld>
            <a:endParaRPr lang="en-US"/>
          </a:p>
        </p:txBody>
      </p:sp>
    </p:spTree>
    <p:extLst>
      <p:ext uri="{BB962C8B-B14F-4D97-AF65-F5344CB8AC3E}">
        <p14:creationId xmlns:p14="http://schemas.microsoft.com/office/powerpoint/2010/main" val="1950959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0115663-2CCD-48A6-88AE-6ECD10E776F3}" type="slidenum">
              <a:rPr lang="en-US" smtClean="0"/>
              <a:t>21</a:t>
            </a:fld>
            <a:endParaRPr lang="en-US"/>
          </a:p>
        </p:txBody>
      </p:sp>
    </p:spTree>
    <p:extLst>
      <p:ext uri="{BB962C8B-B14F-4D97-AF65-F5344CB8AC3E}">
        <p14:creationId xmlns:p14="http://schemas.microsoft.com/office/powerpoint/2010/main" val="3965870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15663-2CCD-48A6-88AE-6ECD10E776F3}" type="slidenum">
              <a:rPr lang="en-US" smtClean="0"/>
              <a:t>2</a:t>
            </a:fld>
            <a:endParaRPr lang="en-US"/>
          </a:p>
        </p:txBody>
      </p:sp>
    </p:spTree>
    <p:extLst>
      <p:ext uri="{BB962C8B-B14F-4D97-AF65-F5344CB8AC3E}">
        <p14:creationId xmlns:p14="http://schemas.microsoft.com/office/powerpoint/2010/main" val="3010662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are ways that you can begin to prepare this summer to finance your education. I'll break down why each of these are important in the next few slides.</a:t>
            </a:r>
          </a:p>
        </p:txBody>
      </p:sp>
      <p:sp>
        <p:nvSpPr>
          <p:cNvPr id="4" name="Slide Number Placeholder 3"/>
          <p:cNvSpPr>
            <a:spLocks noGrp="1"/>
          </p:cNvSpPr>
          <p:nvPr>
            <p:ph type="sldNum" sz="quarter" idx="5"/>
          </p:nvPr>
        </p:nvSpPr>
        <p:spPr/>
        <p:txBody>
          <a:bodyPr/>
          <a:lstStyle/>
          <a:p>
            <a:fld id="{30115663-2CCD-48A6-88AE-6ECD10E776F3}" type="slidenum">
              <a:rPr lang="en-US" smtClean="0"/>
              <a:t>4</a:t>
            </a:fld>
            <a:endParaRPr lang="en-US"/>
          </a:p>
        </p:txBody>
      </p:sp>
    </p:spTree>
    <p:extLst>
      <p:ext uri="{BB962C8B-B14F-4D97-AF65-F5344CB8AC3E}">
        <p14:creationId xmlns:p14="http://schemas.microsoft.com/office/powerpoint/2010/main" val="4206651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How many of you have begun to </a:t>
            </a:r>
          </a:p>
        </p:txBody>
      </p:sp>
      <p:sp>
        <p:nvSpPr>
          <p:cNvPr id="4" name="Slide Number Placeholder 3"/>
          <p:cNvSpPr>
            <a:spLocks noGrp="1"/>
          </p:cNvSpPr>
          <p:nvPr>
            <p:ph type="sldNum" sz="quarter" idx="5"/>
          </p:nvPr>
        </p:nvSpPr>
        <p:spPr/>
        <p:txBody>
          <a:bodyPr/>
          <a:lstStyle/>
          <a:p>
            <a:fld id="{30115663-2CCD-48A6-88AE-6ECD10E776F3}" type="slidenum">
              <a:rPr lang="en-US" smtClean="0"/>
              <a:t>5</a:t>
            </a:fld>
            <a:endParaRPr lang="en-US"/>
          </a:p>
        </p:txBody>
      </p:sp>
    </p:spTree>
    <p:extLst>
      <p:ext uri="{BB962C8B-B14F-4D97-AF65-F5344CB8AC3E}">
        <p14:creationId xmlns:p14="http://schemas.microsoft.com/office/powerpoint/2010/main" val="1166919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Pose to the group:</a:t>
            </a:r>
          </a:p>
          <a:p>
            <a:r>
              <a:rPr lang="en-US" dirty="0">
                <a:cs typeface="Calibri"/>
              </a:rPr>
              <a:t>What are important factors to consider when researching options after high school?</a:t>
            </a:r>
          </a:p>
          <a:p>
            <a:endParaRPr lang="en-US" dirty="0">
              <a:cs typeface="Calibri"/>
            </a:endParaRPr>
          </a:p>
          <a:p>
            <a:r>
              <a:rPr lang="en-US" dirty="0">
                <a:cs typeface="Calibri"/>
              </a:rPr>
              <a:t>Some potential ideas are:</a:t>
            </a:r>
          </a:p>
          <a:p>
            <a:pPr marL="171450" indent="-171450">
              <a:buFont typeface="Calibri"/>
              <a:buChar char="-"/>
            </a:pPr>
            <a:r>
              <a:rPr lang="en-US" dirty="0">
                <a:cs typeface="Calibri"/>
              </a:rPr>
              <a:t>Majors – does the school have the programs you're interested in?</a:t>
            </a:r>
          </a:p>
          <a:p>
            <a:pPr marL="171450" indent="-171450">
              <a:buFont typeface="Calibri"/>
              <a:buChar char="-"/>
            </a:pPr>
            <a:r>
              <a:rPr lang="en-US" dirty="0">
                <a:cs typeface="Calibri"/>
              </a:rPr>
              <a:t>Student services – does the school have the resources you need to succeed?</a:t>
            </a:r>
          </a:p>
          <a:p>
            <a:pPr marL="171450" indent="-171450">
              <a:buFont typeface="Calibri"/>
              <a:buChar char="-"/>
            </a:pPr>
            <a:r>
              <a:rPr lang="en-US" dirty="0">
                <a:cs typeface="Calibri"/>
              </a:rPr>
              <a:t>Location – where do you want to go to school? </a:t>
            </a:r>
          </a:p>
          <a:p>
            <a:pPr marL="171450" indent="-171450">
              <a:buFont typeface="Calibri"/>
              <a:buChar char="-"/>
            </a:pPr>
            <a:endParaRPr lang="en-US" dirty="0">
              <a:cs typeface="Calibri"/>
            </a:endParaRPr>
          </a:p>
          <a:p>
            <a:endParaRPr lang="en-US" dirty="0">
              <a:cs typeface="Calibri"/>
            </a:endParaRPr>
          </a:p>
          <a:p>
            <a:r>
              <a:rPr lang="en-US" dirty="0">
                <a:cs typeface="Calibri"/>
              </a:rPr>
              <a:t>We want to add a few additional items to consider to your research that are related to financial aid.</a:t>
            </a:r>
          </a:p>
        </p:txBody>
      </p:sp>
      <p:sp>
        <p:nvSpPr>
          <p:cNvPr id="4" name="Slide Number Placeholder 3"/>
          <p:cNvSpPr>
            <a:spLocks noGrp="1"/>
          </p:cNvSpPr>
          <p:nvPr>
            <p:ph type="sldNum" sz="quarter" idx="5"/>
          </p:nvPr>
        </p:nvSpPr>
        <p:spPr/>
        <p:txBody>
          <a:bodyPr/>
          <a:lstStyle/>
          <a:p>
            <a:fld id="{30115663-2CCD-48A6-88AE-6ECD10E776F3}" type="slidenum">
              <a:rPr lang="en-US" smtClean="0"/>
              <a:t>6</a:t>
            </a:fld>
            <a:endParaRPr lang="en-US"/>
          </a:p>
        </p:txBody>
      </p:sp>
    </p:spTree>
    <p:extLst>
      <p:ext uri="{BB962C8B-B14F-4D97-AF65-F5344CB8AC3E}">
        <p14:creationId xmlns:p14="http://schemas.microsoft.com/office/powerpoint/2010/main" val="264951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the summer is an important time to start making your college lists. Be sure to include a variety of schools, including schools you may get into, and schools you know for a fact you will be admitted to. </a:t>
            </a:r>
          </a:p>
          <a:p>
            <a:endParaRPr lang="en-US" dirty="0">
              <a:cs typeface="Calibri"/>
            </a:endParaRPr>
          </a:p>
          <a:p>
            <a:r>
              <a:rPr lang="en-US" dirty="0">
                <a:cs typeface="Calibri"/>
              </a:rPr>
              <a:t>This is related to financial aid because you want to apply to a variety of schools to give yourself options. In the winter/spring, the colleges/universities that you have applied to will start sending their financial aid award offers. Not all financial aid offers are created the same, so you want to be sure you apply to several schools so that you can consider the best and most affordable offer. This is how you set yourself up to minimize as much debt as possible. You want to go to a school that offers a robust financial aid package with good financial aid – lots of free aid is the best! So while you may have your heart set on one school, apply to some safety schools just in case. I didn't go to my first choice school, but now I have a manageable amount of debt, I made lifelong friends and I am working a career that I only dreamed about! These are important things to think about</a:t>
            </a:r>
            <a:endParaRPr lang="en-US" dirty="0"/>
          </a:p>
          <a:p>
            <a:endParaRPr lang="en-US" dirty="0">
              <a:cs typeface="Calibri"/>
            </a:endParaRPr>
          </a:p>
          <a:p>
            <a:r>
              <a:rPr lang="en-US" dirty="0">
                <a:cs typeface="Calibri"/>
              </a:rPr>
              <a:t>It's also important that you apply a variety of schools on your college list because you can use your financial aid offers as a bargaining tool to ask for additional aid! </a:t>
            </a:r>
          </a:p>
          <a:p>
            <a:endParaRPr lang="en-US" dirty="0">
              <a:cs typeface="Calibri"/>
            </a:endParaRPr>
          </a:p>
          <a:p>
            <a:r>
              <a:rPr lang="en-US" dirty="0">
                <a:cs typeface="Calibri"/>
              </a:rPr>
              <a:t>Lastly, when you are making your college lists, be sure to research each college/university's financial aid priority deadline. Financial aid is first come first serve, and if you miss the priority deadline, you may lose out on great financial aid opportunities. So be sure to look up your schools financial aid priority deadlines and apply for the FAFSA/WASFA before your school's deadline.</a:t>
            </a:r>
          </a:p>
        </p:txBody>
      </p:sp>
      <p:sp>
        <p:nvSpPr>
          <p:cNvPr id="4" name="Slide Number Placeholder 3"/>
          <p:cNvSpPr>
            <a:spLocks noGrp="1"/>
          </p:cNvSpPr>
          <p:nvPr>
            <p:ph type="sldNum" sz="quarter" idx="5"/>
          </p:nvPr>
        </p:nvSpPr>
        <p:spPr/>
        <p:txBody>
          <a:bodyPr/>
          <a:lstStyle/>
          <a:p>
            <a:fld id="{28DC8970-C7CE-4F48-807C-0908064B8C2F}" type="slidenum">
              <a:rPr lang="en-US" smtClean="0"/>
              <a:t>7</a:t>
            </a:fld>
            <a:endParaRPr lang="en-US"/>
          </a:p>
        </p:txBody>
      </p:sp>
    </p:spTree>
    <p:extLst>
      <p:ext uri="{BB962C8B-B14F-4D97-AF65-F5344CB8AC3E}">
        <p14:creationId xmlns:p14="http://schemas.microsoft.com/office/powerpoint/2010/main" val="2574027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want to share with you a resource that you can use to research and compare schools: College Score Card.</a:t>
            </a:r>
          </a:p>
          <a:p>
            <a:endParaRPr lang="en-US" dirty="0">
              <a:cs typeface="Calibri"/>
            </a:endParaRPr>
          </a:p>
          <a:p>
            <a:r>
              <a:rPr lang="en-US" dirty="0">
                <a:cs typeface="Calibri"/>
              </a:rPr>
              <a:t>This is a great resource where you can start getting familiar with how much schools typically cost, and how much students are </a:t>
            </a:r>
            <a:r>
              <a:rPr lang="en-US" dirty="0" err="1">
                <a:cs typeface="Calibri"/>
              </a:rPr>
              <a:t>recieiving</a:t>
            </a:r>
            <a:r>
              <a:rPr lang="en-US" dirty="0">
                <a:cs typeface="Calibri"/>
              </a:rPr>
              <a:t> in financial aid! This resource even shows you typical earnings post-grad, which can help you get an idea of how students are faring each year.</a:t>
            </a:r>
          </a:p>
          <a:p>
            <a:endParaRPr lang="en-US" dirty="0">
              <a:cs typeface="Calibri"/>
            </a:endParaRPr>
          </a:p>
          <a:p>
            <a:r>
              <a:rPr lang="en-US" dirty="0">
                <a:cs typeface="Calibri"/>
              </a:rPr>
              <a:t>Remember, this website is just providing a snapshot, and you won't know what you're exact financial aid package will look like until later in the spring of next year. This is just a resource for you if you want to start exploring cost at each school in your research.</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0115663-2CCD-48A6-88AE-6ECD10E776F3}" type="slidenum">
              <a:rPr lang="en-US" smtClean="0"/>
              <a:t>8</a:t>
            </a:fld>
            <a:endParaRPr lang="en-US"/>
          </a:p>
        </p:txBody>
      </p:sp>
    </p:spTree>
    <p:extLst>
      <p:ext uri="{BB962C8B-B14F-4D97-AF65-F5344CB8AC3E}">
        <p14:creationId xmlns:p14="http://schemas.microsoft.com/office/powerpoint/2010/main" val="502608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this section will discuss how you can finance your education.</a:t>
            </a:r>
          </a:p>
        </p:txBody>
      </p:sp>
      <p:sp>
        <p:nvSpPr>
          <p:cNvPr id="4" name="Slide Number Placeholder 3"/>
          <p:cNvSpPr>
            <a:spLocks noGrp="1"/>
          </p:cNvSpPr>
          <p:nvPr>
            <p:ph type="sldNum" sz="quarter" idx="5"/>
          </p:nvPr>
        </p:nvSpPr>
        <p:spPr/>
        <p:txBody>
          <a:bodyPr/>
          <a:lstStyle/>
          <a:p>
            <a:fld id="{30115663-2CCD-48A6-88AE-6ECD10E776F3}" type="slidenum">
              <a:rPr lang="en-US" smtClean="0"/>
              <a:t>9</a:t>
            </a:fld>
            <a:endParaRPr lang="en-US"/>
          </a:p>
        </p:txBody>
      </p:sp>
    </p:spTree>
    <p:extLst>
      <p:ext uri="{BB962C8B-B14F-4D97-AF65-F5344CB8AC3E}">
        <p14:creationId xmlns:p14="http://schemas.microsoft.com/office/powerpoint/2010/main" val="3477530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Starting in December 2023, you can start applying for financial aid for funding for next school year by applying to either the FAFSA or the WASFA.</a:t>
            </a:r>
          </a:p>
          <a:p>
            <a:endParaRPr lang="en-US" dirty="0">
              <a:cs typeface="Calibri"/>
            </a:endParaRPr>
          </a:p>
          <a:p>
            <a:r>
              <a:rPr lang="en-US" dirty="0">
                <a:cs typeface="Calibri"/>
              </a:rPr>
              <a:t>Why apply to the FAFSA or WASFA? This signals to the schools you're thinking of attending that you would like to receive financial aid</a:t>
            </a:r>
          </a:p>
        </p:txBody>
      </p:sp>
      <p:sp>
        <p:nvSpPr>
          <p:cNvPr id="4" name="Slide Number Placeholder 3"/>
          <p:cNvSpPr>
            <a:spLocks noGrp="1"/>
          </p:cNvSpPr>
          <p:nvPr>
            <p:ph type="sldNum" sz="quarter" idx="5"/>
          </p:nvPr>
        </p:nvSpPr>
        <p:spPr/>
        <p:txBody>
          <a:bodyPr/>
          <a:lstStyle/>
          <a:p>
            <a:fld id="{30115663-2CCD-48A6-88AE-6ECD10E776F3}" type="slidenum">
              <a:rPr lang="en-US" smtClean="0"/>
              <a:t>10</a:t>
            </a:fld>
            <a:endParaRPr lang="en-US"/>
          </a:p>
        </p:txBody>
      </p:sp>
    </p:spTree>
    <p:extLst>
      <p:ext uri="{BB962C8B-B14F-4D97-AF65-F5344CB8AC3E}">
        <p14:creationId xmlns:p14="http://schemas.microsoft.com/office/powerpoint/2010/main" val="18243175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2680BBAF-E9A4-484B-BD88-F07BC4F7534B}" type="datetimeFigureOut">
              <a:rPr lang="en-US" smtClean="0"/>
              <a:t>2/16/2024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78DD414-F04D-4C6B-9441-6DBF3BF7D19F}"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8530" y="5780946"/>
            <a:ext cx="1396539" cy="739207"/>
          </a:xfrm>
          <a:prstGeom prst="rect">
            <a:avLst/>
          </a:prstGeom>
        </p:spPr>
      </p:pic>
    </p:spTree>
    <p:extLst>
      <p:ext uri="{BB962C8B-B14F-4D97-AF65-F5344CB8AC3E}">
        <p14:creationId xmlns:p14="http://schemas.microsoft.com/office/powerpoint/2010/main" val="3609592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0BBAF-E9A4-484B-BD88-F07BC4F7534B}"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DD414-F04D-4C6B-9441-6DBF3BF7D19F}"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3281" y="464820"/>
            <a:ext cx="1386658" cy="746484"/>
          </a:xfrm>
          <a:prstGeom prst="rect">
            <a:avLst/>
          </a:prstGeom>
        </p:spPr>
      </p:pic>
    </p:spTree>
    <p:extLst>
      <p:ext uri="{BB962C8B-B14F-4D97-AF65-F5344CB8AC3E}">
        <p14:creationId xmlns:p14="http://schemas.microsoft.com/office/powerpoint/2010/main" val="933752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0BBAF-E9A4-484B-BD88-F07BC4F7534B}"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DD414-F04D-4C6B-9441-6DBF3BF7D19F}"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3281" y="464820"/>
            <a:ext cx="1386658" cy="746484"/>
          </a:xfrm>
          <a:prstGeom prst="rect">
            <a:avLst/>
          </a:prstGeom>
        </p:spPr>
      </p:pic>
    </p:spTree>
    <p:extLst>
      <p:ext uri="{BB962C8B-B14F-4D97-AF65-F5344CB8AC3E}">
        <p14:creationId xmlns:p14="http://schemas.microsoft.com/office/powerpoint/2010/main" val="3543550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CC23B40-EDF1-9D4D-9628-937B4BF6A250}" type="datetimeFigureOut">
              <a:rPr lang="en-US" smtClean="0"/>
              <a:t>2/16/2024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D197C23-0368-6A48-9246-86BD55E62E07}" type="slidenum">
              <a:rPr lang="en-US" smtClean="0"/>
              <a:t>‹#›</a:t>
            </a:fld>
            <a:endParaRPr lang="en-US"/>
          </a:p>
        </p:txBody>
      </p:sp>
    </p:spTree>
    <p:extLst>
      <p:ext uri="{BB962C8B-B14F-4D97-AF65-F5344CB8AC3E}">
        <p14:creationId xmlns:p14="http://schemas.microsoft.com/office/powerpoint/2010/main" val="2896975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46834" y="147638"/>
            <a:ext cx="9935565" cy="1143000"/>
          </a:xfrm>
        </p:spPr>
        <p:txBody>
          <a:bodyPr/>
          <a:lstStyle/>
          <a:p>
            <a:r>
              <a:rPr lang="en-US"/>
              <a:t>Click to edit Master title style</a:t>
            </a:r>
          </a:p>
        </p:txBody>
      </p:sp>
      <p:sp>
        <p:nvSpPr>
          <p:cNvPr id="3" name="Content Placeholder 2"/>
          <p:cNvSpPr>
            <a:spLocks noGrp="1"/>
          </p:cNvSpPr>
          <p:nvPr>
            <p:ph idx="1"/>
          </p:nvPr>
        </p:nvSpPr>
        <p:spPr>
          <a:xfrm>
            <a:off x="1646833" y="1600201"/>
            <a:ext cx="9935567" cy="42485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CSF_PPT_MainSlideBackground_Blue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503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descr="CSF_PPT_MainSlideBackground_Blue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646834" y="134938"/>
            <a:ext cx="9935565" cy="1143000"/>
          </a:xfrm>
        </p:spPr>
        <p:txBody>
          <a:bodyPr/>
          <a:lstStyle/>
          <a:p>
            <a:r>
              <a:rPr lang="en-US"/>
              <a:t>Click to edit Master title style</a:t>
            </a:r>
          </a:p>
        </p:txBody>
      </p:sp>
      <p:sp>
        <p:nvSpPr>
          <p:cNvPr id="3" name="Content Placeholder 2"/>
          <p:cNvSpPr>
            <a:spLocks noGrp="1"/>
          </p:cNvSpPr>
          <p:nvPr>
            <p:ph idx="1"/>
          </p:nvPr>
        </p:nvSpPr>
        <p:spPr>
          <a:xfrm>
            <a:off x="1646833" y="1600201"/>
            <a:ext cx="9935567" cy="42485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2581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CC23B40-EDF1-9D4D-9628-937B4BF6A250}" type="datetimeFigureOut">
              <a:rPr lang="en-US" smtClean="0"/>
              <a:t>2/16/2024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D197C23-0368-6A48-9246-86BD55E62E07}" type="slidenum">
              <a:rPr lang="en-US" smtClean="0"/>
              <a:t>‹#›</a:t>
            </a:fld>
            <a:endParaRPr lang="en-US"/>
          </a:p>
        </p:txBody>
      </p:sp>
    </p:spTree>
    <p:extLst>
      <p:ext uri="{BB962C8B-B14F-4D97-AF65-F5344CB8AC3E}">
        <p14:creationId xmlns:p14="http://schemas.microsoft.com/office/powerpoint/2010/main" val="4003925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7CC23B40-EDF1-9D4D-9628-937B4BF6A250}" type="datetimeFigureOut">
              <a:rPr lang="en-US" smtClean="0"/>
              <a:t>2/16/2024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CD197C23-0368-6A48-9246-86BD55E62E07}" type="slidenum">
              <a:rPr lang="en-US" smtClean="0"/>
              <a:t>‹#›</a:t>
            </a:fld>
            <a:endParaRPr lang="en-US"/>
          </a:p>
        </p:txBody>
      </p:sp>
    </p:spTree>
    <p:extLst>
      <p:ext uri="{BB962C8B-B14F-4D97-AF65-F5344CB8AC3E}">
        <p14:creationId xmlns:p14="http://schemas.microsoft.com/office/powerpoint/2010/main" val="3259276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7CC23B40-EDF1-9D4D-9628-937B4BF6A250}" type="datetimeFigureOut">
              <a:rPr lang="en-US" smtClean="0"/>
              <a:t>2/16/2024</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CD197C23-0368-6A48-9246-86BD55E62E07}" type="slidenum">
              <a:rPr lang="en-US" smtClean="0"/>
              <a:t>‹#›</a:t>
            </a:fld>
            <a:endParaRPr lang="en-US"/>
          </a:p>
        </p:txBody>
      </p:sp>
    </p:spTree>
    <p:extLst>
      <p:ext uri="{BB962C8B-B14F-4D97-AF65-F5344CB8AC3E}">
        <p14:creationId xmlns:p14="http://schemas.microsoft.com/office/powerpoint/2010/main" val="154060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7CC23B40-EDF1-9D4D-9628-937B4BF6A250}" type="datetimeFigureOut">
              <a:rPr lang="en-US" smtClean="0"/>
              <a:t>2/16/2024</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CD197C23-0368-6A48-9246-86BD55E62E07}" type="slidenum">
              <a:rPr lang="en-US" smtClean="0"/>
              <a:t>‹#›</a:t>
            </a:fld>
            <a:endParaRPr lang="en-US"/>
          </a:p>
        </p:txBody>
      </p:sp>
    </p:spTree>
    <p:extLst>
      <p:ext uri="{BB962C8B-B14F-4D97-AF65-F5344CB8AC3E}">
        <p14:creationId xmlns:p14="http://schemas.microsoft.com/office/powerpoint/2010/main" val="646385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7CC23B40-EDF1-9D4D-9628-937B4BF6A250}" type="datetimeFigureOut">
              <a:rPr lang="en-US" smtClean="0"/>
              <a:t>2/16/2024</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CD197C23-0368-6A48-9246-86BD55E62E07}" type="slidenum">
              <a:rPr lang="en-US" smtClean="0"/>
              <a:t>‹#›</a:t>
            </a:fld>
            <a:endParaRPr lang="en-US"/>
          </a:p>
        </p:txBody>
      </p:sp>
    </p:spTree>
    <p:extLst>
      <p:ext uri="{BB962C8B-B14F-4D97-AF65-F5344CB8AC3E}">
        <p14:creationId xmlns:p14="http://schemas.microsoft.com/office/powerpoint/2010/main" val="3086550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0BBAF-E9A4-484B-BD88-F07BC4F7534B}"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DD414-F04D-4C6B-9441-6DBF3BF7D19F}"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3281" y="464820"/>
            <a:ext cx="1386658" cy="746484"/>
          </a:xfrm>
          <a:prstGeom prst="rect">
            <a:avLst/>
          </a:prstGeom>
        </p:spPr>
      </p:pic>
    </p:spTree>
    <p:extLst>
      <p:ext uri="{BB962C8B-B14F-4D97-AF65-F5344CB8AC3E}">
        <p14:creationId xmlns:p14="http://schemas.microsoft.com/office/powerpoint/2010/main" val="758906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7CC23B40-EDF1-9D4D-9628-937B4BF6A250}" type="datetimeFigureOut">
              <a:rPr lang="en-US" smtClean="0"/>
              <a:t>2/16/2024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CD197C23-0368-6A48-9246-86BD55E62E07}" type="slidenum">
              <a:rPr lang="en-US" smtClean="0"/>
              <a:t>‹#›</a:t>
            </a:fld>
            <a:endParaRPr lang="en-US"/>
          </a:p>
        </p:txBody>
      </p:sp>
    </p:spTree>
    <p:extLst>
      <p:ext uri="{BB962C8B-B14F-4D97-AF65-F5344CB8AC3E}">
        <p14:creationId xmlns:p14="http://schemas.microsoft.com/office/powerpoint/2010/main" val="3004180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7CC23B40-EDF1-9D4D-9628-937B4BF6A250}" type="datetimeFigureOut">
              <a:rPr lang="en-US" smtClean="0"/>
              <a:t>2/16/2024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CD197C23-0368-6A48-9246-86BD55E62E07}" type="slidenum">
              <a:rPr lang="en-US" smtClean="0"/>
              <a:t>‹#›</a:t>
            </a:fld>
            <a:endParaRPr lang="en-US"/>
          </a:p>
        </p:txBody>
      </p:sp>
    </p:spTree>
    <p:extLst>
      <p:ext uri="{BB962C8B-B14F-4D97-AF65-F5344CB8AC3E}">
        <p14:creationId xmlns:p14="http://schemas.microsoft.com/office/powerpoint/2010/main" val="1565644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CC23B40-EDF1-9D4D-9628-937B4BF6A250}" type="datetimeFigureOut">
              <a:rPr lang="en-US" smtClean="0"/>
              <a:t>2/16/2024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D197C23-0368-6A48-9246-86BD55E62E07}" type="slidenum">
              <a:rPr lang="en-US" smtClean="0"/>
              <a:t>‹#›</a:t>
            </a:fld>
            <a:endParaRPr lang="en-US"/>
          </a:p>
        </p:txBody>
      </p:sp>
    </p:spTree>
    <p:extLst>
      <p:ext uri="{BB962C8B-B14F-4D97-AF65-F5344CB8AC3E}">
        <p14:creationId xmlns:p14="http://schemas.microsoft.com/office/powerpoint/2010/main" val="1111356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CC23B40-EDF1-9D4D-9628-937B4BF6A250}" type="datetimeFigureOut">
              <a:rPr lang="en-US" smtClean="0"/>
              <a:t>2/16/2024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D197C23-0368-6A48-9246-86BD55E62E07}" type="slidenum">
              <a:rPr lang="en-US" smtClean="0"/>
              <a:t>‹#›</a:t>
            </a:fld>
            <a:endParaRPr lang="en-US"/>
          </a:p>
        </p:txBody>
      </p:sp>
    </p:spTree>
    <p:extLst>
      <p:ext uri="{BB962C8B-B14F-4D97-AF65-F5344CB8AC3E}">
        <p14:creationId xmlns:p14="http://schemas.microsoft.com/office/powerpoint/2010/main" val="1599945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80BBAF-E9A4-484B-BD88-F07BC4F7534B}"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DD414-F04D-4C6B-9441-6DBF3BF7D19F}"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982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0BBAF-E9A4-484B-BD88-F07BC4F7534B}"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8DD414-F04D-4C6B-9441-6DBF3BF7D19F}"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3281" y="464820"/>
            <a:ext cx="1386658" cy="746484"/>
          </a:xfrm>
          <a:prstGeom prst="rect">
            <a:avLst/>
          </a:prstGeom>
        </p:spPr>
      </p:pic>
    </p:spTree>
    <p:extLst>
      <p:ext uri="{BB962C8B-B14F-4D97-AF65-F5344CB8AC3E}">
        <p14:creationId xmlns:p14="http://schemas.microsoft.com/office/powerpoint/2010/main" val="505324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0BBAF-E9A4-484B-BD88-F07BC4F7534B}" type="datetimeFigureOut">
              <a:rPr lang="en-US" smtClean="0"/>
              <a:t>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8DD414-F04D-4C6B-9441-6DBF3BF7D19F}" type="slidenum">
              <a:rPr lang="en-US" smtClean="0"/>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3281" y="464820"/>
            <a:ext cx="1386658" cy="746484"/>
          </a:xfrm>
          <a:prstGeom prst="rect">
            <a:avLst/>
          </a:prstGeom>
        </p:spPr>
      </p:pic>
    </p:spTree>
    <p:extLst>
      <p:ext uri="{BB962C8B-B14F-4D97-AF65-F5344CB8AC3E}">
        <p14:creationId xmlns:p14="http://schemas.microsoft.com/office/powerpoint/2010/main" val="2444171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0BBAF-E9A4-484B-BD88-F07BC4F7534B}" type="datetimeFigureOut">
              <a:rPr lang="en-US" smtClean="0"/>
              <a:t>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8DD414-F04D-4C6B-9441-6DBF3BF7D19F}"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3281" y="464820"/>
            <a:ext cx="1386658" cy="746484"/>
          </a:xfrm>
          <a:prstGeom prst="rect">
            <a:avLst/>
          </a:prstGeom>
        </p:spPr>
      </p:pic>
    </p:spTree>
    <p:extLst>
      <p:ext uri="{BB962C8B-B14F-4D97-AF65-F5344CB8AC3E}">
        <p14:creationId xmlns:p14="http://schemas.microsoft.com/office/powerpoint/2010/main" val="415559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0BBAF-E9A4-484B-BD88-F07BC4F7534B}" type="datetimeFigureOut">
              <a:rPr lang="en-US" smtClean="0"/>
              <a:t>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8DD414-F04D-4C6B-9441-6DBF3BF7D19F}"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3281" y="464820"/>
            <a:ext cx="1386658" cy="746484"/>
          </a:xfrm>
          <a:prstGeom prst="rect">
            <a:avLst/>
          </a:prstGeom>
        </p:spPr>
      </p:pic>
    </p:spTree>
    <p:extLst>
      <p:ext uri="{BB962C8B-B14F-4D97-AF65-F5344CB8AC3E}">
        <p14:creationId xmlns:p14="http://schemas.microsoft.com/office/powerpoint/2010/main" val="625123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680BBAF-E9A4-484B-BD88-F07BC4F7534B}"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8DD414-F04D-4C6B-9441-6DBF3BF7D19F}"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3281" y="464820"/>
            <a:ext cx="1386658" cy="746484"/>
          </a:xfrm>
          <a:prstGeom prst="rect">
            <a:avLst/>
          </a:prstGeom>
        </p:spPr>
      </p:pic>
    </p:spTree>
    <p:extLst>
      <p:ext uri="{BB962C8B-B14F-4D97-AF65-F5344CB8AC3E}">
        <p14:creationId xmlns:p14="http://schemas.microsoft.com/office/powerpoint/2010/main" val="2716062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680BBAF-E9A4-484B-BD88-F07BC4F7534B}"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8DD414-F04D-4C6B-9441-6DBF3BF7D19F}"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3281" y="464820"/>
            <a:ext cx="1386658" cy="746484"/>
          </a:xfrm>
          <a:prstGeom prst="rect">
            <a:avLst/>
          </a:prstGeom>
        </p:spPr>
      </p:pic>
    </p:spTree>
    <p:extLst>
      <p:ext uri="{BB962C8B-B14F-4D97-AF65-F5344CB8AC3E}">
        <p14:creationId xmlns:p14="http://schemas.microsoft.com/office/powerpoint/2010/main" val="236708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2680BBAF-E9A4-484B-BD88-F07BC4F7534B}" type="datetimeFigureOut">
              <a:rPr lang="en-US" smtClean="0"/>
              <a:t>2/16/2024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978DD414-F04D-4C6B-9441-6DBF3BF7D19F}" type="slidenum">
              <a:rPr lang="en-US" smtClean="0"/>
              <a:t>‹#›</a:t>
            </a:fld>
            <a:endParaRPr lang="en-US"/>
          </a:p>
        </p:txBody>
      </p:sp>
    </p:spTree>
    <p:extLst>
      <p:ext uri="{BB962C8B-B14F-4D97-AF65-F5344CB8AC3E}">
        <p14:creationId xmlns:p14="http://schemas.microsoft.com/office/powerpoint/2010/main" val="16540184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23748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457200" rtl="0" eaLnBrk="1" latinLnBrk="0" hangingPunct="1">
        <a:spcBef>
          <a:spcPct val="0"/>
        </a:spcBef>
        <a:buNone/>
        <a:defRPr sz="3600" b="1" kern="1200">
          <a:solidFill>
            <a:schemeClr val="tx1">
              <a:lumMod val="65000"/>
              <a:lumOff val="35000"/>
            </a:schemeClr>
          </a:solidFill>
          <a:latin typeface="+mj-lt"/>
          <a:ea typeface="+mj-ea"/>
          <a:cs typeface="Impact"/>
        </a:defRPr>
      </a:lvl1pPr>
    </p:titleStyle>
    <p:body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washboard.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hyperlink" Target="http://www.scholarships.com/" TargetMode="External"/><Relationship Id="rId13" Type="http://schemas.openxmlformats.org/officeDocument/2006/relationships/hyperlink" Target="http://www.hispanicfund.org/" TargetMode="External"/><Relationship Id="rId3" Type="http://schemas.openxmlformats.org/officeDocument/2006/relationships/hyperlink" Target="http://www.thewashboard.org/" TargetMode="External"/><Relationship Id="rId7" Type="http://schemas.openxmlformats.org/officeDocument/2006/relationships/hyperlink" Target="http://www.fastweb.com/" TargetMode="External"/><Relationship Id="rId12" Type="http://schemas.openxmlformats.org/officeDocument/2006/relationships/hyperlink" Target="http://www.uncf.org/" TargetMode="External"/><Relationship Id="rId2" Type="http://schemas.openxmlformats.org/officeDocument/2006/relationships/notesSlide" Target="../notesSlides/notesSlide14.xml"/><Relationship Id="rId16" Type="http://schemas.openxmlformats.org/officeDocument/2006/relationships/hyperlink" Target="http://www.unigo.com/" TargetMode="External"/><Relationship Id="rId1" Type="http://schemas.openxmlformats.org/officeDocument/2006/relationships/slideLayout" Target="../slideLayouts/slideLayout2.xml"/><Relationship Id="rId6" Type="http://schemas.openxmlformats.org/officeDocument/2006/relationships/hyperlink" Target="https://bigfuture.collegeboard.org/scholarship-search" TargetMode="External"/><Relationship Id="rId11" Type="http://schemas.openxmlformats.org/officeDocument/2006/relationships/hyperlink" Target="http://www.thedream.us/" TargetMode="External"/><Relationship Id="rId5" Type="http://schemas.openxmlformats.org/officeDocument/2006/relationships/hyperlink" Target="http://www.waopportunityscholarship.org/" TargetMode="External"/><Relationship Id="rId15" Type="http://schemas.openxmlformats.org/officeDocument/2006/relationships/hyperlink" Target="http://www.gearup.wa.gov/" TargetMode="External"/><Relationship Id="rId10" Type="http://schemas.openxmlformats.org/officeDocument/2006/relationships/hyperlink" Target="http://www.chegg.com/scholarships" TargetMode="External"/><Relationship Id="rId4" Type="http://schemas.openxmlformats.org/officeDocument/2006/relationships/hyperlink" Target="http://www.collegegreenlight.org/" TargetMode="External"/><Relationship Id="rId9" Type="http://schemas.openxmlformats.org/officeDocument/2006/relationships/hyperlink" Target="http://www.collegeresourcenetwork.com/" TargetMode="External"/><Relationship Id="rId14" Type="http://schemas.openxmlformats.org/officeDocument/2006/relationships/hyperlink" Target="https://scholarshipjunkies.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hyperlink" Target="mailto:Scholarshipservices@collegesuccessfoundation.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hyperlink" Target="http://www.collegescorecard.ed.gov/"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2520" y="1679620"/>
            <a:ext cx="9966960" cy="2926080"/>
          </a:xfrm>
        </p:spPr>
        <p:txBody>
          <a:bodyPr>
            <a:normAutofit/>
          </a:bodyPr>
          <a:lstStyle/>
          <a:p>
            <a:r>
              <a:rPr lang="en-US" cap="none" dirty="0"/>
              <a:t>Summer 2023</a:t>
            </a:r>
            <a:br>
              <a:rPr lang="en-US" cap="none" dirty="0"/>
            </a:br>
            <a:r>
              <a:rPr lang="en-US" sz="6000" cap="none" dirty="0"/>
              <a:t>Preparing to Pay for College</a:t>
            </a:r>
          </a:p>
        </p:txBody>
      </p:sp>
      <p:sp>
        <p:nvSpPr>
          <p:cNvPr id="7" name="AutoShape 8" descr="Financial Aid Icon"/>
          <p:cNvSpPr>
            <a:spLocks noChangeAspect="1" noChangeArrowheads="1"/>
          </p:cNvSpPr>
          <p:nvPr/>
        </p:nvSpPr>
        <p:spPr bwMode="auto">
          <a:xfrm>
            <a:off x="155574" y="-144463"/>
            <a:ext cx="2435225" cy="24352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Financial Aid Icon"/>
          <p:cNvSpPr>
            <a:spLocks noChangeAspect="1" noChangeArrowheads="1"/>
          </p:cNvSpPr>
          <p:nvPr/>
        </p:nvSpPr>
        <p:spPr bwMode="auto">
          <a:xfrm>
            <a:off x="307974" y="7937"/>
            <a:ext cx="2435225" cy="24352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2" descr="Financial Aid ">
            <a:extLst>
              <a:ext uri="{FF2B5EF4-FFF2-40B4-BE49-F238E27FC236}">
                <a16:creationId xmlns:a16="http://schemas.microsoft.com/office/drawing/2014/main" id="{53CF4D8E-B695-4EAF-8A9B-006571F8E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506" y="572521"/>
            <a:ext cx="3219037" cy="1769217"/>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826319EB-4E80-9E1C-1B58-B8491154C291}"/>
              </a:ext>
            </a:extLst>
          </p:cNvPr>
          <p:cNvSpPr txBox="1">
            <a:spLocks/>
          </p:cNvSpPr>
          <p:nvPr/>
        </p:nvSpPr>
        <p:spPr>
          <a:xfrm>
            <a:off x="247522" y="6350877"/>
            <a:ext cx="4621375" cy="44418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0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nSpc>
                <a:spcPct val="110000"/>
              </a:lnSpc>
              <a:spcBef>
                <a:spcPts val="200"/>
              </a:spcBef>
            </a:pPr>
            <a:r>
              <a:rPr lang="en-US" sz="1200">
                <a:solidFill>
                  <a:srgbClr val="FFFFFF"/>
                </a:solidFill>
              </a:rPr>
              <a:t>Created by Maria Rebecchi | Edited by Trang Tran 5.23</a:t>
            </a:r>
            <a:endParaRPr lang="en-US"/>
          </a:p>
        </p:txBody>
      </p:sp>
    </p:spTree>
    <p:extLst>
      <p:ext uri="{BB962C8B-B14F-4D97-AF65-F5344CB8AC3E}">
        <p14:creationId xmlns:p14="http://schemas.microsoft.com/office/powerpoint/2010/main" val="3725206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8516-20FF-4E8C-E999-245E37AE7BC3}"/>
              </a:ext>
            </a:extLst>
          </p:cNvPr>
          <p:cNvSpPr>
            <a:spLocks noGrp="1"/>
          </p:cNvSpPr>
          <p:nvPr>
            <p:ph type="title"/>
          </p:nvPr>
        </p:nvSpPr>
        <p:spPr/>
        <p:txBody>
          <a:bodyPr/>
          <a:lstStyle/>
          <a:p>
            <a:r>
              <a:rPr lang="en-US"/>
              <a:t>Complete your Financial Aid Application</a:t>
            </a:r>
          </a:p>
        </p:txBody>
      </p:sp>
      <p:sp>
        <p:nvSpPr>
          <p:cNvPr id="3" name="Content Placeholder 2">
            <a:extLst>
              <a:ext uri="{FF2B5EF4-FFF2-40B4-BE49-F238E27FC236}">
                <a16:creationId xmlns:a16="http://schemas.microsoft.com/office/drawing/2014/main" id="{FF732D7D-AA0C-E859-E0D3-A2EC56F406AC}"/>
              </a:ext>
            </a:extLst>
          </p:cNvPr>
          <p:cNvSpPr>
            <a:spLocks noGrp="1"/>
          </p:cNvSpPr>
          <p:nvPr>
            <p:ph idx="1"/>
          </p:nvPr>
        </p:nvSpPr>
        <p:spPr>
          <a:xfrm>
            <a:off x="4708585" y="2071778"/>
            <a:ext cx="6983022" cy="4038600"/>
          </a:xfrm>
        </p:spPr>
        <p:txBody>
          <a:bodyPr vert="horz" lIns="91440" tIns="45720" rIns="91440" bIns="45720" rtlCol="0" anchor="t">
            <a:normAutofit/>
          </a:bodyPr>
          <a:lstStyle/>
          <a:p>
            <a:pPr>
              <a:buFont typeface="Wingdings" panose="05000000000000000000" pitchFamily="2" charset="2"/>
              <a:buChar char="§"/>
            </a:pPr>
            <a:r>
              <a:rPr lang="en-US" sz="2400" dirty="0"/>
              <a:t>Starting in December 2023, you can start applying for financial aid for the 2024-2025 school year</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a:t>Apply either to the </a:t>
            </a:r>
            <a:r>
              <a:rPr lang="en-US" sz="2400" b="1" dirty="0"/>
              <a:t>FAFSA</a:t>
            </a:r>
            <a:r>
              <a:rPr lang="en-US" sz="2400" dirty="0"/>
              <a:t>  or </a:t>
            </a:r>
            <a:r>
              <a:rPr lang="en-US" sz="2400" b="1" dirty="0"/>
              <a:t>WASFA </a:t>
            </a:r>
          </a:p>
          <a:p>
            <a:pPr>
              <a:buFont typeface="Wingdings" panose="05000000000000000000" pitchFamily="2" charset="2"/>
              <a:buChar char="§"/>
            </a:pPr>
            <a:endParaRPr lang="en-US" sz="2400" b="1" dirty="0"/>
          </a:p>
          <a:p>
            <a:pPr>
              <a:buFont typeface="Wingdings" panose="05000000000000000000" pitchFamily="2" charset="2"/>
              <a:buChar char="§"/>
            </a:pPr>
            <a:r>
              <a:rPr lang="en-US" sz="2400" dirty="0"/>
              <a:t>By applying to these applications, you are signaling to schools you wish to attend you would like to receive </a:t>
            </a:r>
            <a:r>
              <a:rPr lang="en-US" sz="2400" b="1" dirty="0"/>
              <a:t>financial aid</a:t>
            </a:r>
          </a:p>
        </p:txBody>
      </p:sp>
      <p:pic>
        <p:nvPicPr>
          <p:cNvPr id="5" name="Picture 2" descr="Financial Aid ">
            <a:extLst>
              <a:ext uri="{FF2B5EF4-FFF2-40B4-BE49-F238E27FC236}">
                <a16:creationId xmlns:a16="http://schemas.microsoft.com/office/drawing/2014/main" id="{379798D8-9A0A-BB5A-ED37-7C12CF463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978" y="2671615"/>
            <a:ext cx="3219037" cy="1769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8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D8B53566-EF1E-BAEE-4373-B004B35D7403}"/>
              </a:ext>
            </a:extLst>
          </p:cNvPr>
          <p:cNvPicPr>
            <a:picLocks noChangeAspect="1"/>
          </p:cNvPicPr>
          <p:nvPr/>
        </p:nvPicPr>
        <p:blipFill rotWithShape="1">
          <a:blip r:embed="rId3"/>
          <a:srcRect b="443"/>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F557AC3B-63D5-4181-AD35-0D051F7C8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754066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TYPES OF FINANCIAL AID</a:t>
            </a:r>
          </a:p>
        </p:txBody>
      </p:sp>
      <p:pic>
        <p:nvPicPr>
          <p:cNvPr id="7" name="Picture 2">
            <a:extLst>
              <a:ext uri="{FF2B5EF4-FFF2-40B4-BE49-F238E27FC236}">
                <a16:creationId xmlns:a16="http://schemas.microsoft.com/office/drawing/2014/main" id="{72A6B8C1-DB4E-4058-A948-AE69B2343D3E}"/>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665410" y="1919497"/>
            <a:ext cx="8153400" cy="2486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0EA4AE50-7FB7-4855-B230-5DEA1956D328}"/>
              </a:ext>
            </a:extLst>
          </p:cNvPr>
          <p:cNvSpPr txBox="1"/>
          <p:nvPr/>
        </p:nvSpPr>
        <p:spPr>
          <a:xfrm>
            <a:off x="1776922" y="4554711"/>
            <a:ext cx="2590800" cy="1200329"/>
          </a:xfrm>
          <a:prstGeom prst="rect">
            <a:avLst/>
          </a:prstGeom>
          <a:noFill/>
        </p:spPr>
        <p:txBody>
          <a:bodyPr wrap="square" rtlCol="0">
            <a:spAutoFit/>
          </a:bodyPr>
          <a:lstStyle/>
          <a:p>
            <a:r>
              <a:rPr lang="en-US" dirty="0">
                <a:solidFill>
                  <a:srgbClr val="4A66AC"/>
                </a:solidFill>
              </a:rPr>
              <a:t>Grants and scholarships are usually based on financial need and don’t have to be repaid.</a:t>
            </a:r>
          </a:p>
        </p:txBody>
      </p:sp>
      <p:sp>
        <p:nvSpPr>
          <p:cNvPr id="9" name="TextBox 8">
            <a:extLst>
              <a:ext uri="{FF2B5EF4-FFF2-40B4-BE49-F238E27FC236}">
                <a16:creationId xmlns:a16="http://schemas.microsoft.com/office/drawing/2014/main" id="{DD618F0E-07A5-4421-856A-C0D8BBD37D0F}"/>
              </a:ext>
            </a:extLst>
          </p:cNvPr>
          <p:cNvSpPr txBox="1"/>
          <p:nvPr/>
        </p:nvSpPr>
        <p:spPr>
          <a:xfrm>
            <a:off x="4557178" y="4554711"/>
            <a:ext cx="2592887" cy="1754326"/>
          </a:xfrm>
          <a:prstGeom prst="rect">
            <a:avLst/>
          </a:prstGeom>
          <a:noFill/>
        </p:spPr>
        <p:txBody>
          <a:bodyPr wrap="square" rtlCol="0">
            <a:spAutoFit/>
          </a:bodyPr>
          <a:lstStyle/>
          <a:p>
            <a:r>
              <a:rPr lang="en-US" dirty="0">
                <a:solidFill>
                  <a:srgbClr val="4A66AC"/>
                </a:solidFill>
              </a:rPr>
              <a:t>Loans are an investment in your future…if you borrow only what you need. Remember, they must be paid back with interest.</a:t>
            </a:r>
          </a:p>
        </p:txBody>
      </p:sp>
      <p:sp>
        <p:nvSpPr>
          <p:cNvPr id="11" name="TextBox 10">
            <a:extLst>
              <a:ext uri="{FF2B5EF4-FFF2-40B4-BE49-F238E27FC236}">
                <a16:creationId xmlns:a16="http://schemas.microsoft.com/office/drawing/2014/main" id="{B4B7EBA1-4831-40F4-A974-0A8C7CD4F27E}"/>
              </a:ext>
            </a:extLst>
          </p:cNvPr>
          <p:cNvSpPr txBox="1"/>
          <p:nvPr/>
        </p:nvSpPr>
        <p:spPr>
          <a:xfrm>
            <a:off x="7339521" y="4608426"/>
            <a:ext cx="2486417" cy="923330"/>
          </a:xfrm>
          <a:prstGeom prst="rect">
            <a:avLst/>
          </a:prstGeom>
          <a:noFill/>
        </p:spPr>
        <p:txBody>
          <a:bodyPr wrap="square" rtlCol="0">
            <a:spAutoFit/>
          </a:bodyPr>
          <a:lstStyle/>
          <a:p>
            <a:r>
              <a:rPr lang="en-US">
                <a:solidFill>
                  <a:srgbClr val="4A66AC"/>
                </a:solidFill>
              </a:rPr>
              <a:t>A work-study job allows you to earn money while you are in school</a:t>
            </a:r>
          </a:p>
        </p:txBody>
      </p:sp>
    </p:spTree>
    <p:extLst>
      <p:ext uri="{BB962C8B-B14F-4D97-AF65-F5344CB8AC3E}">
        <p14:creationId xmlns:p14="http://schemas.microsoft.com/office/powerpoint/2010/main" val="3079787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3C32F6-1C4A-4443-BA89-C9BAEB26A892}"/>
              </a:ext>
            </a:extLst>
          </p:cNvPr>
          <p:cNvSpPr/>
          <p:nvPr/>
        </p:nvSpPr>
        <p:spPr>
          <a:xfrm>
            <a:off x="217288" y="6324286"/>
            <a:ext cx="11757423" cy="276999"/>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lumMod val="65000"/>
                    <a:lumOff val="35000"/>
                  </a:schemeClr>
                </a:solidFill>
                <a:latin typeface="+mj-lt"/>
              </a:rPr>
              <a:t>*</a:t>
            </a:r>
            <a:r>
              <a:rPr lang="en-US" sz="1200" u="sng">
                <a:solidFill>
                  <a:schemeClr val="tx1">
                    <a:lumMod val="65000"/>
                    <a:lumOff val="35000"/>
                  </a:schemeClr>
                </a:solidFill>
                <a:latin typeface="+mj-lt"/>
              </a:rPr>
              <a:t>Source</a:t>
            </a:r>
            <a:r>
              <a:rPr lang="en-US" sz="1200">
                <a:solidFill>
                  <a:schemeClr val="tx1">
                    <a:lumMod val="65000"/>
                    <a:lumOff val="35000"/>
                  </a:schemeClr>
                </a:solidFill>
                <a:latin typeface="+mj-lt"/>
              </a:rPr>
              <a:t>: https://wsac.wa.gov/wasfa 	**</a:t>
            </a:r>
            <a:r>
              <a:rPr lang="en-US" sz="1200" u="sng">
                <a:solidFill>
                  <a:schemeClr val="tx1">
                    <a:lumMod val="65000"/>
                    <a:lumOff val="35000"/>
                  </a:schemeClr>
                </a:solidFill>
                <a:latin typeface="+mj-lt"/>
              </a:rPr>
              <a:t>Other ways to be resident</a:t>
            </a:r>
            <a:r>
              <a:rPr lang="en-US" sz="1200">
                <a:solidFill>
                  <a:schemeClr val="tx1">
                    <a:lumMod val="65000"/>
                    <a:lumOff val="35000"/>
                  </a:schemeClr>
                </a:solidFill>
                <a:latin typeface="+mj-lt"/>
              </a:rPr>
              <a:t>:  https://wsac.wa.gov/student-residency</a:t>
            </a:r>
          </a:p>
        </p:txBody>
      </p:sp>
      <p:graphicFrame>
        <p:nvGraphicFramePr>
          <p:cNvPr id="5" name="Table 6">
            <a:extLst>
              <a:ext uri="{FF2B5EF4-FFF2-40B4-BE49-F238E27FC236}">
                <a16:creationId xmlns:a16="http://schemas.microsoft.com/office/drawing/2014/main" id="{B427F71A-EA67-4668-8BA8-AD381A6B096B}"/>
              </a:ext>
            </a:extLst>
          </p:cNvPr>
          <p:cNvGraphicFramePr>
            <a:graphicFrameLocks noGrp="1"/>
          </p:cNvGraphicFramePr>
          <p:nvPr>
            <p:extLst>
              <p:ext uri="{D42A27DB-BD31-4B8C-83A1-F6EECF244321}">
                <p14:modId xmlns:p14="http://schemas.microsoft.com/office/powerpoint/2010/main" val="664776220"/>
              </p:ext>
            </p:extLst>
          </p:nvPr>
        </p:nvGraphicFramePr>
        <p:xfrm>
          <a:off x="6654488" y="1551848"/>
          <a:ext cx="4349409" cy="4307686"/>
        </p:xfrm>
        <a:graphic>
          <a:graphicData uri="http://schemas.openxmlformats.org/drawingml/2006/table">
            <a:tbl>
              <a:tblPr firstRow="1" bandRow="1">
                <a:tableStyleId>{5C22544A-7EE6-4342-B048-85BDC9FD1C3A}</a:tableStyleId>
              </a:tblPr>
              <a:tblGrid>
                <a:gridCol w="4349409">
                  <a:extLst>
                    <a:ext uri="{9D8B030D-6E8A-4147-A177-3AD203B41FA5}">
                      <a16:colId xmlns:a16="http://schemas.microsoft.com/office/drawing/2014/main" val="4268443244"/>
                    </a:ext>
                  </a:extLst>
                </a:gridCol>
              </a:tblGrid>
              <a:tr h="650086">
                <a:tc>
                  <a:txBody>
                    <a:bodyPr/>
                    <a:lstStyle/>
                    <a:p>
                      <a:pPr marL="0" indent="0" algn="ctr">
                        <a:buFont typeface="Arial" panose="020B0604020202020204" pitchFamily="34" charset="0"/>
                        <a:buNone/>
                      </a:pPr>
                      <a:r>
                        <a:rPr lang="en-US" sz="2400"/>
                        <a:t>WASFA</a:t>
                      </a:r>
                      <a:endParaRPr lang="es-AR" sz="2400"/>
                    </a:p>
                  </a:txBody>
                  <a:tcPr/>
                </a:tc>
                <a:extLst>
                  <a:ext uri="{0D108BD9-81ED-4DB2-BD59-A6C34878D82A}">
                    <a16:rowId xmlns:a16="http://schemas.microsoft.com/office/drawing/2014/main" val="53408515"/>
                  </a:ext>
                </a:extLst>
              </a:tr>
              <a:tr h="3526494">
                <a:tc>
                  <a:txBody>
                    <a:bodyPr/>
                    <a:lstStyle/>
                    <a:p>
                      <a:pPr marL="285750" marR="0" lvl="0" indent="-285750" algn="l" defTabSz="914400" rtl="0" eaLnBrk="1" fontAlgn="auto" latinLnBrk="0" hangingPunct="1">
                        <a:lnSpc>
                          <a:spcPct val="100000"/>
                        </a:lnSpc>
                        <a:spcBef>
                          <a:spcPts val="0"/>
                        </a:spcBef>
                        <a:spcAft>
                          <a:spcPts val="0"/>
                        </a:spcAft>
                        <a:buClrTx/>
                        <a:buSzPct val="110000"/>
                        <a:buFont typeface="Wingdings" panose="05000000000000000000" pitchFamily="2" charset="2"/>
                        <a:buChar char="§"/>
                        <a:tabLst/>
                        <a:defRPr/>
                      </a:pPr>
                      <a:r>
                        <a:rPr lang="en-US" sz="1800" noProof="0" dirty="0">
                          <a:solidFill>
                            <a:schemeClr val="tx1">
                              <a:lumMod val="65000"/>
                              <a:lumOff val="35000"/>
                            </a:schemeClr>
                          </a:solidFill>
                          <a:latin typeface="+mn-lt"/>
                        </a:rPr>
                        <a:t>Undocumented students</a:t>
                      </a:r>
                    </a:p>
                    <a:p>
                      <a:pPr marL="285750" marR="0" lvl="0" indent="-285750" algn="l" defTabSz="914400" rtl="0" eaLnBrk="1" fontAlgn="auto" latinLnBrk="0" hangingPunct="1">
                        <a:lnSpc>
                          <a:spcPct val="100000"/>
                        </a:lnSpc>
                        <a:spcBef>
                          <a:spcPts val="0"/>
                        </a:spcBef>
                        <a:spcAft>
                          <a:spcPts val="0"/>
                        </a:spcAft>
                        <a:buClrTx/>
                        <a:buSzPct val="110000"/>
                        <a:buFont typeface="Wingdings" panose="05000000000000000000" pitchFamily="2" charset="2"/>
                        <a:buChar char="§"/>
                        <a:tabLst/>
                        <a:defRPr/>
                      </a:pPr>
                      <a:r>
                        <a:rPr lang="en-US" sz="1800" noProof="0" dirty="0">
                          <a:solidFill>
                            <a:schemeClr val="tx1">
                              <a:lumMod val="65000"/>
                              <a:lumOff val="35000"/>
                            </a:schemeClr>
                          </a:solidFill>
                          <a:latin typeface="+mn-lt"/>
                        </a:rPr>
                        <a:t>Students with DACA (expired or not)</a:t>
                      </a:r>
                    </a:p>
                    <a:p>
                      <a:pPr marL="285750" marR="0" lvl="0" indent="-285750" algn="l" defTabSz="914400" rtl="0" eaLnBrk="1" fontAlgn="auto" latinLnBrk="0" hangingPunct="1">
                        <a:lnSpc>
                          <a:spcPct val="100000"/>
                        </a:lnSpc>
                        <a:spcBef>
                          <a:spcPts val="0"/>
                        </a:spcBef>
                        <a:spcAft>
                          <a:spcPts val="0"/>
                        </a:spcAft>
                        <a:buClrTx/>
                        <a:buSzPct val="110000"/>
                        <a:buFont typeface="Wingdings" panose="05000000000000000000" pitchFamily="2" charset="2"/>
                        <a:buChar char="§"/>
                        <a:tabLst/>
                        <a:defRPr/>
                      </a:pPr>
                      <a:r>
                        <a:rPr lang="en-US" sz="1800" noProof="0" dirty="0">
                          <a:solidFill>
                            <a:schemeClr val="tx1">
                              <a:lumMod val="65000"/>
                              <a:lumOff val="35000"/>
                            </a:schemeClr>
                          </a:solidFill>
                          <a:latin typeface="+mn-lt"/>
                        </a:rPr>
                        <a:t>Other non-citizens** (check w/ individual college/university) </a:t>
                      </a:r>
                    </a:p>
                    <a:p>
                      <a:pPr marL="285750" marR="0" lvl="0" indent="-285750" algn="l" defTabSz="914400" rtl="0" eaLnBrk="1" fontAlgn="auto" latinLnBrk="0" hangingPunct="1">
                        <a:lnSpc>
                          <a:spcPct val="100000"/>
                        </a:lnSpc>
                        <a:spcBef>
                          <a:spcPts val="0"/>
                        </a:spcBef>
                        <a:spcAft>
                          <a:spcPts val="0"/>
                        </a:spcAft>
                        <a:buClrTx/>
                        <a:buSzPct val="110000"/>
                        <a:buFont typeface="Wingdings" panose="05000000000000000000" pitchFamily="2" charset="2"/>
                        <a:buChar char="§"/>
                        <a:tabLst/>
                        <a:defRPr/>
                      </a:pPr>
                      <a:r>
                        <a:rPr lang="en-US" sz="1800" noProof="0" dirty="0">
                          <a:solidFill>
                            <a:schemeClr val="tx1">
                              <a:lumMod val="65000"/>
                              <a:lumOff val="35000"/>
                            </a:schemeClr>
                          </a:solidFill>
                          <a:latin typeface="+mn-lt"/>
                        </a:rPr>
                        <a:t>Defaulted/balance on federal loans/grants</a:t>
                      </a:r>
                    </a:p>
                    <a:p>
                      <a:pPr marL="285750" marR="0" lvl="0" indent="-285750" algn="l" defTabSz="914400" rtl="0" eaLnBrk="1" fontAlgn="auto" latinLnBrk="0" hangingPunct="1">
                        <a:lnSpc>
                          <a:spcPct val="100000"/>
                        </a:lnSpc>
                        <a:spcBef>
                          <a:spcPts val="0"/>
                        </a:spcBef>
                        <a:spcAft>
                          <a:spcPts val="0"/>
                        </a:spcAft>
                        <a:buClrTx/>
                        <a:buSzPct val="110000"/>
                        <a:buFont typeface="Wingdings" panose="05000000000000000000" pitchFamily="2" charset="2"/>
                        <a:buChar char="§"/>
                        <a:tabLst/>
                        <a:defRPr/>
                      </a:pPr>
                      <a:r>
                        <a:rPr lang="en-US" sz="1800" noProof="0" dirty="0">
                          <a:solidFill>
                            <a:schemeClr val="tx1">
                              <a:lumMod val="65000"/>
                              <a:lumOff val="35000"/>
                            </a:schemeClr>
                          </a:solidFill>
                          <a:latin typeface="+mn-lt"/>
                        </a:rPr>
                        <a:t>Students who don’t feel comfortable completing the FAFSA</a:t>
                      </a:r>
                    </a:p>
                    <a:p>
                      <a:pPr marL="285750" marR="0" lvl="0" indent="-285750" algn="l" defTabSz="914400" rtl="0" eaLnBrk="1" fontAlgn="auto" latinLnBrk="0" hangingPunct="1">
                        <a:lnSpc>
                          <a:spcPct val="100000"/>
                        </a:lnSpc>
                        <a:spcBef>
                          <a:spcPts val="0"/>
                        </a:spcBef>
                        <a:spcAft>
                          <a:spcPts val="0"/>
                        </a:spcAft>
                        <a:buClrTx/>
                        <a:buSzPct val="110000"/>
                        <a:buFont typeface="Wingdings" panose="05000000000000000000" pitchFamily="2" charset="2"/>
                        <a:buChar char="§"/>
                        <a:tabLst/>
                        <a:defRPr/>
                      </a:pPr>
                      <a:r>
                        <a:rPr lang="en-US" sz="1800" noProof="0" dirty="0">
                          <a:solidFill>
                            <a:schemeClr val="tx1">
                              <a:lumMod val="65000"/>
                              <a:lumOff val="35000"/>
                            </a:schemeClr>
                          </a:solidFill>
                          <a:latin typeface="+mn-lt"/>
                        </a:rPr>
                        <a:t>Other reasons</a:t>
                      </a:r>
                    </a:p>
                    <a:p>
                      <a:pPr marL="0" marR="0" lvl="0" indent="0" algn="l" defTabSz="914400" rtl="0" eaLnBrk="1" fontAlgn="auto" latinLnBrk="0" hangingPunct="1">
                        <a:lnSpc>
                          <a:spcPct val="100000"/>
                        </a:lnSpc>
                        <a:spcBef>
                          <a:spcPts val="0"/>
                        </a:spcBef>
                        <a:spcAft>
                          <a:spcPts val="0"/>
                        </a:spcAft>
                        <a:buClrTx/>
                        <a:buSzPct val="110000"/>
                        <a:buFont typeface="Arial" panose="020B0604020202020204" pitchFamily="34" charset="0"/>
                        <a:buNone/>
                        <a:tabLst/>
                        <a:defRPr/>
                      </a:pPr>
                      <a:endParaRPr lang="en-US" sz="1800" noProof="0" dirty="0">
                        <a:solidFill>
                          <a:schemeClr val="tx1">
                            <a:lumMod val="65000"/>
                            <a:lumOff val="35000"/>
                          </a:schemeClr>
                        </a:solidFill>
                        <a:latin typeface="+mn-lt"/>
                      </a:endParaRPr>
                    </a:p>
                    <a:p>
                      <a:pPr marL="0" lvl="0" indent="0" algn="ctr">
                        <a:buClrTx/>
                        <a:buSzPct val="110000"/>
                        <a:buFont typeface="Arial" panose="020B0604020202020204" pitchFamily="34" charset="0"/>
                        <a:buNone/>
                      </a:pPr>
                      <a:r>
                        <a:rPr lang="es-AR" sz="1800" b="1" dirty="0">
                          <a:solidFill>
                            <a:srgbClr val="4A66AC"/>
                          </a:solidFill>
                        </a:rPr>
                        <a:t>****</a:t>
                      </a:r>
                    </a:p>
                    <a:p>
                      <a:pPr marL="0" lvl="0" indent="0" algn="ctr">
                        <a:buClrTx/>
                        <a:buSzPct val="110000"/>
                        <a:buFont typeface="Arial" panose="020B0604020202020204" pitchFamily="34" charset="0"/>
                        <a:buNone/>
                      </a:pPr>
                      <a:r>
                        <a:rPr lang="es-AR" sz="1800" b="1" dirty="0" err="1">
                          <a:solidFill>
                            <a:srgbClr val="4A66AC"/>
                          </a:solidFill>
                        </a:rPr>
                        <a:t>Applies</a:t>
                      </a:r>
                      <a:r>
                        <a:rPr lang="es-AR" sz="1800" b="1" dirty="0">
                          <a:solidFill>
                            <a:srgbClr val="4A66AC"/>
                          </a:solidFill>
                        </a:rPr>
                        <a:t> </a:t>
                      </a:r>
                      <a:r>
                        <a:rPr lang="es-AR" sz="1800" b="1" dirty="0" err="1">
                          <a:solidFill>
                            <a:srgbClr val="4A66AC"/>
                          </a:solidFill>
                        </a:rPr>
                        <a:t>for</a:t>
                      </a:r>
                      <a:r>
                        <a:rPr lang="es-AR" sz="1800" b="1" dirty="0">
                          <a:solidFill>
                            <a:srgbClr val="4A66AC"/>
                          </a:solidFill>
                        </a:rPr>
                        <a:t> </a:t>
                      </a:r>
                      <a:r>
                        <a:rPr lang="es-AR" sz="1800" b="1" dirty="0" err="1">
                          <a:solidFill>
                            <a:srgbClr val="4A66AC"/>
                          </a:solidFill>
                        </a:rPr>
                        <a:t>state</a:t>
                      </a:r>
                      <a:r>
                        <a:rPr lang="es-AR" sz="1800" b="1" dirty="0">
                          <a:solidFill>
                            <a:srgbClr val="4A66AC"/>
                          </a:solidFill>
                        </a:rPr>
                        <a:t> </a:t>
                      </a:r>
                      <a:r>
                        <a:rPr lang="es-AR" sz="1800" b="1" dirty="0" err="1">
                          <a:solidFill>
                            <a:srgbClr val="4A66AC"/>
                          </a:solidFill>
                        </a:rPr>
                        <a:t>aid</a:t>
                      </a:r>
                      <a:endParaRPr lang="es-AR" sz="1800" b="1" dirty="0">
                        <a:solidFill>
                          <a:srgbClr val="4A66AC"/>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noProof="0" dirty="0">
                        <a:solidFill>
                          <a:schemeClr val="bg1">
                            <a:lumMod val="75000"/>
                            <a:lumOff val="25000"/>
                          </a:schemeClr>
                        </a:solidFill>
                        <a:latin typeface="+mn-lt"/>
                      </a:endParaRPr>
                    </a:p>
                  </a:txBody>
                  <a:tcPr/>
                </a:tc>
                <a:extLst>
                  <a:ext uri="{0D108BD9-81ED-4DB2-BD59-A6C34878D82A}">
                    <a16:rowId xmlns:a16="http://schemas.microsoft.com/office/drawing/2014/main" val="3174398712"/>
                  </a:ext>
                </a:extLst>
              </a:tr>
            </a:tbl>
          </a:graphicData>
        </a:graphic>
      </p:graphicFrame>
      <p:graphicFrame>
        <p:nvGraphicFramePr>
          <p:cNvPr id="15" name="Table 6">
            <a:extLst>
              <a:ext uri="{FF2B5EF4-FFF2-40B4-BE49-F238E27FC236}">
                <a16:creationId xmlns:a16="http://schemas.microsoft.com/office/drawing/2014/main" id="{615583EC-B7D9-4566-B479-4C941D9F284E}"/>
              </a:ext>
            </a:extLst>
          </p:cNvPr>
          <p:cNvGraphicFramePr>
            <a:graphicFrameLocks noGrp="1"/>
          </p:cNvGraphicFramePr>
          <p:nvPr>
            <p:extLst>
              <p:ext uri="{D42A27DB-BD31-4B8C-83A1-F6EECF244321}">
                <p14:modId xmlns:p14="http://schemas.microsoft.com/office/powerpoint/2010/main" val="2529682221"/>
              </p:ext>
            </p:extLst>
          </p:nvPr>
        </p:nvGraphicFramePr>
        <p:xfrm>
          <a:off x="1356986" y="1551848"/>
          <a:ext cx="4349409" cy="4368646"/>
        </p:xfrm>
        <a:graphic>
          <a:graphicData uri="http://schemas.openxmlformats.org/drawingml/2006/table">
            <a:tbl>
              <a:tblPr firstRow="1" bandRow="1">
                <a:tableStyleId>{5C22544A-7EE6-4342-B048-85BDC9FD1C3A}</a:tableStyleId>
              </a:tblPr>
              <a:tblGrid>
                <a:gridCol w="4349409">
                  <a:extLst>
                    <a:ext uri="{9D8B030D-6E8A-4147-A177-3AD203B41FA5}">
                      <a16:colId xmlns:a16="http://schemas.microsoft.com/office/drawing/2014/main" val="4268443244"/>
                    </a:ext>
                  </a:extLst>
                </a:gridCol>
              </a:tblGrid>
              <a:tr h="650086">
                <a:tc>
                  <a:txBody>
                    <a:bodyPr/>
                    <a:lstStyle/>
                    <a:p>
                      <a:pPr marL="0" indent="0" algn="ctr">
                        <a:buFont typeface="Arial" panose="020B0604020202020204" pitchFamily="34" charset="0"/>
                        <a:buNone/>
                      </a:pPr>
                      <a:r>
                        <a:rPr lang="en-US" sz="2400"/>
                        <a:t>FAFSA</a:t>
                      </a:r>
                      <a:endParaRPr lang="es-AR" sz="2400"/>
                    </a:p>
                  </a:txBody>
                  <a:tcPr/>
                </a:tc>
                <a:extLst>
                  <a:ext uri="{0D108BD9-81ED-4DB2-BD59-A6C34878D82A}">
                    <a16:rowId xmlns:a16="http://schemas.microsoft.com/office/drawing/2014/main" val="53408515"/>
                  </a:ext>
                </a:extLst>
              </a:tr>
              <a:tr h="3526494">
                <a:tc>
                  <a:txBody>
                    <a:bodyPr/>
                    <a:lstStyle/>
                    <a:p>
                      <a:pPr marL="285750" lvl="0" indent="-285750">
                        <a:buClrTx/>
                        <a:buSzPct val="110000"/>
                        <a:buFont typeface="Wingdings" panose="05000000000000000000" pitchFamily="2" charset="2"/>
                        <a:buChar char="§"/>
                      </a:pPr>
                      <a:r>
                        <a:rPr lang="en-US" dirty="0">
                          <a:solidFill>
                            <a:schemeClr val="tx1">
                              <a:lumMod val="65000"/>
                              <a:lumOff val="35000"/>
                            </a:schemeClr>
                          </a:solidFill>
                        </a:rPr>
                        <a:t> </a:t>
                      </a:r>
                      <a:r>
                        <a:rPr lang="en-US" sz="2000" dirty="0">
                          <a:solidFill>
                            <a:schemeClr val="tx1">
                              <a:lumMod val="65000"/>
                              <a:lumOff val="35000"/>
                            </a:schemeClr>
                          </a:solidFill>
                        </a:rPr>
                        <a:t>U.S. Citizens</a:t>
                      </a:r>
                      <a:endParaRPr lang="es-AR" sz="2000" dirty="0">
                        <a:solidFill>
                          <a:schemeClr val="tx1">
                            <a:lumMod val="65000"/>
                            <a:lumOff val="35000"/>
                          </a:schemeClr>
                        </a:solidFill>
                      </a:endParaRPr>
                    </a:p>
                    <a:p>
                      <a:pPr marL="342900" lvl="0" indent="-342900">
                        <a:buClrTx/>
                        <a:buSzPct val="110000"/>
                        <a:buFont typeface="Wingdings" panose="05000000000000000000" pitchFamily="2" charset="2"/>
                        <a:buChar char="§"/>
                      </a:pPr>
                      <a:r>
                        <a:rPr lang="en-US" sz="2000" dirty="0">
                          <a:solidFill>
                            <a:schemeClr val="tx1">
                              <a:lumMod val="65000"/>
                              <a:lumOff val="35000"/>
                            </a:schemeClr>
                          </a:solidFill>
                        </a:rPr>
                        <a:t>U.S. Nationals (American Samoa or </a:t>
                      </a:r>
                    </a:p>
                    <a:p>
                      <a:pPr marL="342900" lvl="0" indent="-342900">
                        <a:buClrTx/>
                        <a:buSzPct val="110000"/>
                        <a:buFont typeface="Wingdings" panose="05000000000000000000" pitchFamily="2" charset="2"/>
                        <a:buChar char="§"/>
                      </a:pPr>
                      <a:r>
                        <a:rPr lang="en-US" sz="2000" dirty="0">
                          <a:solidFill>
                            <a:schemeClr val="tx1">
                              <a:lumMod val="65000"/>
                              <a:lumOff val="35000"/>
                            </a:schemeClr>
                          </a:solidFill>
                        </a:rPr>
                        <a:t>          Swains Islands)</a:t>
                      </a:r>
                    </a:p>
                    <a:p>
                      <a:pPr marL="342900" lvl="0" indent="-342900">
                        <a:buClrTx/>
                        <a:buSzPct val="110000"/>
                        <a:buFont typeface="Wingdings" panose="05000000000000000000" pitchFamily="2" charset="2"/>
                        <a:buChar char="§"/>
                      </a:pPr>
                      <a:r>
                        <a:rPr lang="en-US" sz="2000" dirty="0">
                          <a:solidFill>
                            <a:schemeClr val="tx1">
                              <a:lumMod val="65000"/>
                              <a:lumOff val="35000"/>
                            </a:schemeClr>
                          </a:solidFill>
                        </a:rPr>
                        <a:t>U.S. Permanent Residents</a:t>
                      </a:r>
                    </a:p>
                    <a:p>
                      <a:pPr marL="342900" lvl="0" indent="-342900">
                        <a:buClrTx/>
                        <a:buSzPct val="110000"/>
                        <a:buFont typeface="Wingdings" panose="05000000000000000000" pitchFamily="2" charset="2"/>
                        <a:buChar char="§"/>
                      </a:pPr>
                      <a:r>
                        <a:rPr lang="es-AR" sz="2000" dirty="0">
                          <a:solidFill>
                            <a:schemeClr val="tx1">
                              <a:lumMod val="65000"/>
                              <a:lumOff val="35000"/>
                            </a:schemeClr>
                          </a:solidFill>
                        </a:rPr>
                        <a:t>I-94 </a:t>
                      </a:r>
                      <a:r>
                        <a:rPr lang="es-AR" sz="2000" dirty="0" err="1">
                          <a:solidFill>
                            <a:schemeClr val="tx1">
                              <a:lumMod val="65000"/>
                              <a:lumOff val="35000"/>
                            </a:schemeClr>
                          </a:solidFill>
                        </a:rPr>
                        <a:t>Holders</a:t>
                      </a:r>
                      <a:r>
                        <a:rPr lang="es-AR" sz="2000" dirty="0">
                          <a:solidFill>
                            <a:schemeClr val="tx1">
                              <a:lumMod val="65000"/>
                              <a:lumOff val="35000"/>
                            </a:schemeClr>
                          </a:solidFill>
                        </a:rPr>
                        <a:t> : </a:t>
                      </a:r>
                      <a:r>
                        <a:rPr lang="es-AR" sz="2000" dirty="0" err="1">
                          <a:solidFill>
                            <a:schemeClr val="tx1">
                              <a:lumMod val="65000"/>
                              <a:lumOff val="35000"/>
                            </a:schemeClr>
                          </a:solidFill>
                        </a:rPr>
                        <a:t>Refugee</a:t>
                      </a:r>
                      <a:r>
                        <a:rPr lang="es-AR" sz="2000" dirty="0">
                          <a:solidFill>
                            <a:schemeClr val="tx1">
                              <a:lumMod val="65000"/>
                              <a:lumOff val="35000"/>
                            </a:schemeClr>
                          </a:solidFill>
                        </a:rPr>
                        <a:t>, </a:t>
                      </a:r>
                      <a:r>
                        <a:rPr lang="es-AR" sz="2000" dirty="0" err="1">
                          <a:solidFill>
                            <a:schemeClr val="tx1">
                              <a:lumMod val="65000"/>
                              <a:lumOff val="35000"/>
                            </a:schemeClr>
                          </a:solidFill>
                        </a:rPr>
                        <a:t>Asylum</a:t>
                      </a:r>
                      <a:r>
                        <a:rPr lang="es-AR" sz="2000" dirty="0">
                          <a:solidFill>
                            <a:schemeClr val="tx1">
                              <a:lumMod val="65000"/>
                              <a:lumOff val="35000"/>
                            </a:schemeClr>
                          </a:solidFill>
                        </a:rPr>
                        <a:t>  </a:t>
                      </a:r>
                      <a:r>
                        <a:rPr lang="es-AR" sz="2000" dirty="0" err="1">
                          <a:solidFill>
                            <a:schemeClr val="tx1">
                              <a:lumMod val="65000"/>
                              <a:lumOff val="35000"/>
                            </a:schemeClr>
                          </a:solidFill>
                        </a:rPr>
                        <a:t>granted</a:t>
                      </a:r>
                      <a:r>
                        <a:rPr lang="es-AR" sz="2000" dirty="0">
                          <a:solidFill>
                            <a:schemeClr val="tx1">
                              <a:lumMod val="65000"/>
                              <a:lumOff val="35000"/>
                            </a:schemeClr>
                          </a:solidFill>
                        </a:rPr>
                        <a:t>, Cuban-</a:t>
                      </a:r>
                      <a:r>
                        <a:rPr lang="es-AR" sz="2000" dirty="0" err="1">
                          <a:solidFill>
                            <a:schemeClr val="tx1">
                              <a:lumMod val="65000"/>
                              <a:lumOff val="35000"/>
                            </a:schemeClr>
                          </a:solidFill>
                        </a:rPr>
                        <a:t>Haitian</a:t>
                      </a:r>
                      <a:r>
                        <a:rPr lang="es-AR" sz="2000" dirty="0">
                          <a:solidFill>
                            <a:schemeClr val="tx1">
                              <a:lumMod val="65000"/>
                              <a:lumOff val="35000"/>
                            </a:schemeClr>
                          </a:solidFill>
                        </a:rPr>
                        <a:t> </a:t>
                      </a:r>
                      <a:r>
                        <a:rPr lang="es-AR" sz="2000" dirty="0" err="1">
                          <a:solidFill>
                            <a:schemeClr val="tx1">
                              <a:lumMod val="65000"/>
                              <a:lumOff val="35000"/>
                            </a:schemeClr>
                          </a:solidFill>
                        </a:rPr>
                        <a:t>Entrant</a:t>
                      </a:r>
                      <a:r>
                        <a:rPr lang="es-AR" sz="2000" dirty="0">
                          <a:solidFill>
                            <a:schemeClr val="tx1">
                              <a:lumMod val="65000"/>
                              <a:lumOff val="35000"/>
                            </a:schemeClr>
                          </a:solidFill>
                        </a:rPr>
                        <a:t>, </a:t>
                      </a:r>
                      <a:r>
                        <a:rPr lang="es-AR" sz="2000" dirty="0" err="1">
                          <a:solidFill>
                            <a:schemeClr val="tx1">
                              <a:lumMod val="65000"/>
                              <a:lumOff val="35000"/>
                            </a:schemeClr>
                          </a:solidFill>
                        </a:rPr>
                        <a:t>Conditional</a:t>
                      </a:r>
                      <a:r>
                        <a:rPr lang="es-AR" sz="2000" dirty="0">
                          <a:solidFill>
                            <a:schemeClr val="tx1">
                              <a:lumMod val="65000"/>
                              <a:lumOff val="35000"/>
                            </a:schemeClr>
                          </a:solidFill>
                        </a:rPr>
                        <a:t> </a:t>
                      </a:r>
                      <a:r>
                        <a:rPr lang="es-AR" sz="2000" dirty="0" err="1">
                          <a:solidFill>
                            <a:schemeClr val="tx1">
                              <a:lumMod val="65000"/>
                              <a:lumOff val="35000"/>
                            </a:schemeClr>
                          </a:solidFill>
                        </a:rPr>
                        <a:t>entrant</a:t>
                      </a:r>
                      <a:r>
                        <a:rPr lang="es-AR" sz="2000" dirty="0">
                          <a:solidFill>
                            <a:schemeClr val="tx1">
                              <a:lumMod val="65000"/>
                              <a:lumOff val="35000"/>
                            </a:schemeClr>
                          </a:solidFill>
                        </a:rPr>
                        <a:t>, </a:t>
                      </a:r>
                      <a:r>
                        <a:rPr lang="es-AR" sz="2000" dirty="0" err="1">
                          <a:solidFill>
                            <a:schemeClr val="tx1">
                              <a:lumMod val="65000"/>
                              <a:lumOff val="35000"/>
                            </a:schemeClr>
                          </a:solidFill>
                        </a:rPr>
                        <a:t>Parolee</a:t>
                      </a:r>
                      <a:endParaRPr lang="es-AR" sz="2000" dirty="0">
                        <a:solidFill>
                          <a:schemeClr val="tx1">
                            <a:lumMod val="65000"/>
                            <a:lumOff val="35000"/>
                          </a:schemeClr>
                        </a:solidFill>
                      </a:endParaRPr>
                    </a:p>
                    <a:p>
                      <a:pPr marL="342900" lvl="0" indent="-342900">
                        <a:buClrTx/>
                        <a:buSzPct val="110000"/>
                        <a:buFont typeface="Wingdings" panose="05000000000000000000" pitchFamily="2" charset="2"/>
                        <a:buChar char="§"/>
                      </a:pPr>
                      <a:r>
                        <a:rPr lang="es-AR" sz="2000" dirty="0">
                          <a:solidFill>
                            <a:schemeClr val="tx1">
                              <a:lumMod val="65000"/>
                              <a:lumOff val="35000"/>
                            </a:schemeClr>
                          </a:solidFill>
                        </a:rPr>
                        <a:t> Visa </a:t>
                      </a:r>
                      <a:r>
                        <a:rPr lang="es-AR" sz="2000" dirty="0" err="1">
                          <a:solidFill>
                            <a:schemeClr val="tx1">
                              <a:lumMod val="65000"/>
                              <a:lumOff val="35000"/>
                            </a:schemeClr>
                          </a:solidFill>
                        </a:rPr>
                        <a:t>Holders</a:t>
                      </a:r>
                      <a:r>
                        <a:rPr lang="es-AR" sz="2000" dirty="0">
                          <a:solidFill>
                            <a:schemeClr val="tx1">
                              <a:lumMod val="65000"/>
                              <a:lumOff val="35000"/>
                            </a:schemeClr>
                          </a:solidFill>
                        </a:rPr>
                        <a:t> </a:t>
                      </a:r>
                      <a:r>
                        <a:rPr lang="es-AR" sz="2000" dirty="0" err="1">
                          <a:solidFill>
                            <a:schemeClr val="tx1">
                              <a:lumMod val="65000"/>
                              <a:lumOff val="35000"/>
                            </a:schemeClr>
                          </a:solidFill>
                        </a:rPr>
                        <a:t>under</a:t>
                      </a:r>
                      <a:r>
                        <a:rPr lang="es-AR" sz="2000" dirty="0">
                          <a:solidFill>
                            <a:schemeClr val="tx1">
                              <a:lumMod val="65000"/>
                              <a:lumOff val="35000"/>
                            </a:schemeClr>
                          </a:solidFill>
                        </a:rPr>
                        <a:t> VAWA</a:t>
                      </a:r>
                    </a:p>
                    <a:p>
                      <a:pPr marL="342900" lvl="0" indent="-342900">
                        <a:buClrTx/>
                        <a:buSzPct val="110000"/>
                        <a:buFont typeface="Wingdings" panose="05000000000000000000" pitchFamily="2" charset="2"/>
                        <a:buChar char="§"/>
                      </a:pPr>
                      <a:r>
                        <a:rPr lang="es-AR" sz="2000" dirty="0">
                          <a:solidFill>
                            <a:schemeClr val="tx1">
                              <a:lumMod val="65000"/>
                              <a:lumOff val="35000"/>
                            </a:schemeClr>
                          </a:solidFill>
                        </a:rPr>
                        <a:t> T </a:t>
                      </a:r>
                      <a:r>
                        <a:rPr lang="es-AR" sz="2000" dirty="0" err="1">
                          <a:solidFill>
                            <a:schemeClr val="tx1">
                              <a:lumMod val="65000"/>
                              <a:lumOff val="35000"/>
                            </a:schemeClr>
                          </a:solidFill>
                        </a:rPr>
                        <a:t>or</a:t>
                      </a:r>
                      <a:r>
                        <a:rPr lang="es-AR" sz="2000" dirty="0">
                          <a:solidFill>
                            <a:schemeClr val="tx1">
                              <a:lumMod val="65000"/>
                              <a:lumOff val="35000"/>
                            </a:schemeClr>
                          </a:solidFill>
                        </a:rPr>
                        <a:t> T-1 Visa </a:t>
                      </a:r>
                      <a:r>
                        <a:rPr lang="es-AR" sz="2000" dirty="0" err="1">
                          <a:solidFill>
                            <a:schemeClr val="tx1">
                              <a:lumMod val="65000"/>
                              <a:lumOff val="35000"/>
                            </a:schemeClr>
                          </a:solidFill>
                        </a:rPr>
                        <a:t>Holders</a:t>
                      </a:r>
                      <a:endParaRPr lang="es-AR" sz="2000" dirty="0">
                        <a:solidFill>
                          <a:schemeClr val="tx1">
                            <a:lumMod val="65000"/>
                            <a:lumOff val="35000"/>
                          </a:schemeClr>
                        </a:solidFill>
                      </a:endParaRPr>
                    </a:p>
                    <a:p>
                      <a:pPr marL="0" lvl="0" indent="0" algn="ctr">
                        <a:buClrTx/>
                        <a:buSzPct val="110000"/>
                        <a:buFont typeface="Arial" panose="020B0604020202020204" pitchFamily="34" charset="0"/>
                        <a:buNone/>
                      </a:pPr>
                      <a:r>
                        <a:rPr lang="es-AR" sz="2000" b="1" dirty="0">
                          <a:solidFill>
                            <a:srgbClr val="4A66AC"/>
                          </a:solidFill>
                        </a:rPr>
                        <a:t>****</a:t>
                      </a:r>
                    </a:p>
                    <a:p>
                      <a:pPr marL="0" lvl="0" indent="0" algn="ctr">
                        <a:buClrTx/>
                        <a:buSzPct val="110000"/>
                        <a:buFont typeface="Arial" panose="020B0604020202020204" pitchFamily="34" charset="0"/>
                        <a:buNone/>
                      </a:pPr>
                      <a:r>
                        <a:rPr lang="es-AR" sz="2000" b="1" dirty="0" err="1">
                          <a:solidFill>
                            <a:srgbClr val="4A66AC"/>
                          </a:solidFill>
                        </a:rPr>
                        <a:t>Applies</a:t>
                      </a:r>
                      <a:r>
                        <a:rPr lang="es-AR" sz="2000" b="1" dirty="0">
                          <a:solidFill>
                            <a:srgbClr val="4A66AC"/>
                          </a:solidFill>
                        </a:rPr>
                        <a:t> </a:t>
                      </a:r>
                      <a:r>
                        <a:rPr lang="es-AR" sz="2000" b="1" dirty="0" err="1">
                          <a:solidFill>
                            <a:srgbClr val="4A66AC"/>
                          </a:solidFill>
                        </a:rPr>
                        <a:t>for</a:t>
                      </a:r>
                      <a:r>
                        <a:rPr lang="es-AR" sz="2000" b="1" dirty="0">
                          <a:solidFill>
                            <a:srgbClr val="4A66AC"/>
                          </a:solidFill>
                        </a:rPr>
                        <a:t> federal and </a:t>
                      </a:r>
                      <a:r>
                        <a:rPr lang="es-AR" sz="2000" b="1" dirty="0" err="1">
                          <a:solidFill>
                            <a:srgbClr val="4A66AC"/>
                          </a:solidFill>
                        </a:rPr>
                        <a:t>state</a:t>
                      </a:r>
                      <a:r>
                        <a:rPr lang="es-AR" sz="2000" b="1" dirty="0">
                          <a:solidFill>
                            <a:srgbClr val="4A66AC"/>
                          </a:solidFill>
                        </a:rPr>
                        <a:t> </a:t>
                      </a:r>
                      <a:r>
                        <a:rPr lang="es-AR" sz="2000" b="1" dirty="0" err="1">
                          <a:solidFill>
                            <a:srgbClr val="4A66AC"/>
                          </a:solidFill>
                        </a:rPr>
                        <a:t>aid</a:t>
                      </a:r>
                      <a:endParaRPr lang="es-AR" sz="2000" b="1" dirty="0">
                        <a:solidFill>
                          <a:srgbClr val="4A66AC"/>
                        </a:solidFill>
                      </a:endParaRPr>
                    </a:p>
                    <a:p>
                      <a:pPr marL="0" indent="0">
                        <a:buFont typeface="Arial" panose="020B0604020202020204" pitchFamily="34" charset="0"/>
                        <a:buNone/>
                      </a:pPr>
                      <a:endParaRPr lang="es-AR" dirty="0"/>
                    </a:p>
                  </a:txBody>
                  <a:tcPr/>
                </a:tc>
                <a:extLst>
                  <a:ext uri="{0D108BD9-81ED-4DB2-BD59-A6C34878D82A}">
                    <a16:rowId xmlns:a16="http://schemas.microsoft.com/office/drawing/2014/main" val="3174398712"/>
                  </a:ext>
                </a:extLst>
              </a:tr>
            </a:tbl>
          </a:graphicData>
        </a:graphic>
      </p:graphicFrame>
      <p:sp>
        <p:nvSpPr>
          <p:cNvPr id="10" name="Oval 9">
            <a:extLst>
              <a:ext uri="{FF2B5EF4-FFF2-40B4-BE49-F238E27FC236}">
                <a16:creationId xmlns:a16="http://schemas.microsoft.com/office/drawing/2014/main" id="{AD533190-CAD2-4B1B-B884-48DE876E3806}"/>
              </a:ext>
            </a:extLst>
          </p:cNvPr>
          <p:cNvSpPr/>
          <p:nvPr/>
        </p:nvSpPr>
        <p:spPr>
          <a:xfrm>
            <a:off x="5629930" y="1860584"/>
            <a:ext cx="1288211" cy="1221017"/>
          </a:xfrm>
          <a:prstGeom prst="ellipse">
            <a:avLst/>
          </a:prstGeom>
          <a:solidFill>
            <a:srgbClr val="3FC0B8"/>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b="1"/>
              <a:t>OR</a:t>
            </a:r>
            <a:endParaRPr lang="es-AR" sz="2400" b="1"/>
          </a:p>
        </p:txBody>
      </p:sp>
      <p:sp>
        <p:nvSpPr>
          <p:cNvPr id="3" name="TextBox 2">
            <a:extLst>
              <a:ext uri="{FF2B5EF4-FFF2-40B4-BE49-F238E27FC236}">
                <a16:creationId xmlns:a16="http://schemas.microsoft.com/office/drawing/2014/main" id="{A12BF362-D3C9-4C26-841D-F5EBE8D6B171}"/>
              </a:ext>
            </a:extLst>
          </p:cNvPr>
          <p:cNvSpPr txBox="1"/>
          <p:nvPr/>
        </p:nvSpPr>
        <p:spPr>
          <a:xfrm>
            <a:off x="2139461" y="5821900"/>
            <a:ext cx="7913076" cy="369332"/>
          </a:xfrm>
          <a:prstGeom prst="rect">
            <a:avLst/>
          </a:prstGeom>
          <a:solidFill>
            <a:srgbClr val="4A66AC"/>
          </a:solidFill>
        </p:spPr>
        <p:txBody>
          <a:bodyPr wrap="square" rtlCol="0">
            <a:spAutoFit/>
          </a:bodyPr>
          <a:lstStyle/>
          <a:p>
            <a:pPr algn="ctr"/>
            <a:r>
              <a:rPr lang="en-US" sz="1800" noProof="0">
                <a:solidFill>
                  <a:schemeClr val="bg1"/>
                </a:solidFill>
                <a:latin typeface="+mn-lt"/>
              </a:rPr>
              <a:t>Must meet SB 5194</a:t>
            </a:r>
            <a:r>
              <a:rPr lang="en-US" sz="1800" noProof="0">
                <a:solidFill>
                  <a:schemeClr val="bg1"/>
                </a:solidFill>
                <a:latin typeface="+mn-lt"/>
                <a:cs typeface="Calibri"/>
              </a:rPr>
              <a:t>*</a:t>
            </a:r>
            <a:r>
              <a:rPr lang="en-US" sz="1800" noProof="0">
                <a:solidFill>
                  <a:schemeClr val="bg1"/>
                </a:solidFill>
              </a:rPr>
              <a:t> requirements for in-state tuition &amp; in-state financial aid</a:t>
            </a:r>
            <a:endParaRPr lang="es-AR">
              <a:solidFill>
                <a:schemeClr val="bg1"/>
              </a:solidFill>
            </a:endParaRPr>
          </a:p>
        </p:txBody>
      </p:sp>
      <p:sp>
        <p:nvSpPr>
          <p:cNvPr id="8" name="Title 1">
            <a:extLst>
              <a:ext uri="{FF2B5EF4-FFF2-40B4-BE49-F238E27FC236}">
                <a16:creationId xmlns:a16="http://schemas.microsoft.com/office/drawing/2014/main" id="{90E4D67C-EFB7-D8FE-495A-2BE3F130256D}"/>
              </a:ext>
            </a:extLst>
          </p:cNvPr>
          <p:cNvSpPr txBox="1">
            <a:spLocks/>
          </p:cNvSpPr>
          <p:nvPr/>
        </p:nvSpPr>
        <p:spPr>
          <a:xfrm>
            <a:off x="457008" y="349986"/>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3600"/>
              <a:t>Apply for Financial Aid: </a:t>
            </a:r>
            <a:br>
              <a:rPr lang="en-US">
                <a:solidFill>
                  <a:srgbClr val="4A66AC"/>
                </a:solidFill>
              </a:rPr>
            </a:br>
            <a:r>
              <a:rPr lang="en-US">
                <a:solidFill>
                  <a:srgbClr val="3FC0B8"/>
                </a:solidFill>
              </a:rPr>
              <a:t>Which application to complete?</a:t>
            </a:r>
          </a:p>
        </p:txBody>
      </p:sp>
    </p:spTree>
    <p:extLst>
      <p:ext uri="{BB962C8B-B14F-4D97-AF65-F5344CB8AC3E}">
        <p14:creationId xmlns:p14="http://schemas.microsoft.com/office/powerpoint/2010/main" val="143490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78E83C7-5F90-CD0C-950C-A7653CF08162}"/>
              </a:ext>
            </a:extLst>
          </p:cNvPr>
          <p:cNvSpPr/>
          <p:nvPr/>
        </p:nvSpPr>
        <p:spPr>
          <a:xfrm>
            <a:off x="903767" y="4729481"/>
            <a:ext cx="4500113" cy="1581509"/>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150477-A3C2-45BE-916D-EB9AB9BC6361}"/>
              </a:ext>
            </a:extLst>
          </p:cNvPr>
          <p:cNvSpPr>
            <a:spLocks noGrp="1"/>
          </p:cNvSpPr>
          <p:nvPr>
            <p:ph type="title"/>
          </p:nvPr>
        </p:nvSpPr>
        <p:spPr>
          <a:xfrm>
            <a:off x="1053372" y="359434"/>
            <a:ext cx="9875520" cy="1356360"/>
          </a:xfrm>
        </p:spPr>
        <p:txBody>
          <a:bodyPr/>
          <a:lstStyle/>
          <a:p>
            <a:r>
              <a:rPr lang="en-US"/>
              <a:t>Research scholarship opportunities </a:t>
            </a:r>
          </a:p>
        </p:txBody>
      </p:sp>
      <p:sp>
        <p:nvSpPr>
          <p:cNvPr id="3" name="Content Placeholder 2">
            <a:extLst>
              <a:ext uri="{FF2B5EF4-FFF2-40B4-BE49-F238E27FC236}">
                <a16:creationId xmlns:a16="http://schemas.microsoft.com/office/drawing/2014/main" id="{F7273C7D-7BE5-4F1A-AF11-5DE090B7820A}"/>
              </a:ext>
            </a:extLst>
          </p:cNvPr>
          <p:cNvSpPr>
            <a:spLocks noGrp="1"/>
          </p:cNvSpPr>
          <p:nvPr>
            <p:ph idx="1"/>
          </p:nvPr>
        </p:nvSpPr>
        <p:spPr>
          <a:xfrm>
            <a:off x="5501641" y="1723686"/>
            <a:ext cx="6215078" cy="4652025"/>
          </a:xfrm>
        </p:spPr>
        <p:txBody>
          <a:bodyPr vert="horz" lIns="91440" tIns="45720" rIns="91440" bIns="45720" rtlCol="0" anchor="t">
            <a:normAutofit/>
          </a:bodyPr>
          <a:lstStyle/>
          <a:p>
            <a:pPr>
              <a:buFont typeface="Wingdings" panose="05000000000000000000" pitchFamily="2" charset="2"/>
              <a:buChar char="§"/>
            </a:pPr>
            <a:r>
              <a:rPr lang="en-US" sz="2400" dirty="0">
                <a:cs typeface="Calibri"/>
              </a:rPr>
              <a:t>Create an account at </a:t>
            </a:r>
            <a:r>
              <a:rPr lang="en-US" sz="2400" dirty="0" err="1">
                <a:cs typeface="Calibri"/>
              </a:rPr>
              <a:t>WashBoard</a:t>
            </a:r>
            <a:r>
              <a:rPr lang="en-US" sz="2400" dirty="0">
                <a:cs typeface="Calibri"/>
              </a:rPr>
              <a:t> (</a:t>
            </a:r>
            <a:r>
              <a:rPr lang="en-US" sz="2400" dirty="0">
                <a:cs typeface="Calibri"/>
                <a:hlinkClick r:id="rId3"/>
              </a:rPr>
              <a:t>www.washboard.org</a:t>
            </a:r>
            <a:r>
              <a:rPr lang="en-US" sz="2400" dirty="0">
                <a:cs typeface="Calibri"/>
              </a:rPr>
              <a:t>) and review scholarship opportunities</a:t>
            </a:r>
          </a:p>
          <a:p>
            <a:pPr>
              <a:buFont typeface="Wingdings" panose="05000000000000000000" pitchFamily="2" charset="2"/>
              <a:buChar char="§"/>
            </a:pPr>
            <a:r>
              <a:rPr lang="en-US" sz="2400" dirty="0">
                <a:cs typeface="Calibri"/>
              </a:rPr>
              <a:t>Start drafting scholarship essays</a:t>
            </a:r>
            <a:endParaRPr lang="en-US" sz="2800" dirty="0">
              <a:cs typeface="Calibri"/>
            </a:endParaRPr>
          </a:p>
          <a:p>
            <a:pPr>
              <a:spcBef>
                <a:spcPts val="1000"/>
              </a:spcBef>
              <a:buFont typeface="Wingdings" panose="05000000000000000000" pitchFamily="2" charset="2"/>
              <a:buChar char="§"/>
            </a:pPr>
            <a:r>
              <a:rPr lang="en-US" sz="2400" dirty="0">
                <a:solidFill>
                  <a:srgbClr val="4A66AC"/>
                </a:solidFill>
                <a:ea typeface="+mn-lt"/>
                <a:cs typeface="+mn-lt"/>
              </a:rPr>
              <a:t>Make sure you check with schools regarding their scholarship process:</a:t>
            </a:r>
          </a:p>
          <a:p>
            <a:pPr marL="1189990" marR="492125" lvl="1" indent="-342900">
              <a:spcBef>
                <a:spcPts val="760"/>
              </a:spcBef>
              <a:buFont typeface="Corbel" panose="020B0503020204020204" pitchFamily="34" charset="0"/>
              <a:buChar char="–"/>
            </a:pPr>
            <a:r>
              <a:rPr lang="en-US" sz="1900" i="1" dirty="0">
                <a:solidFill>
                  <a:srgbClr val="4A66AC"/>
                </a:solidFill>
                <a:ea typeface="+mn-lt"/>
                <a:cs typeface="+mn-lt"/>
              </a:rPr>
              <a:t>Are you considered for scholarships when you apply for admissions? What is the deadline?</a:t>
            </a:r>
            <a:endParaRPr lang="en-US" sz="1900" dirty="0">
              <a:solidFill>
                <a:srgbClr val="4A66AC"/>
              </a:solidFill>
              <a:ea typeface="+mn-lt"/>
              <a:cs typeface="+mn-lt"/>
            </a:endParaRPr>
          </a:p>
          <a:p>
            <a:pPr marL="1189990" lvl="1" indent="-342900">
              <a:spcBef>
                <a:spcPts val="495"/>
              </a:spcBef>
              <a:buFont typeface="Corbel" panose="020B0503020204020204" pitchFamily="34" charset="0"/>
              <a:buChar char="–"/>
            </a:pPr>
            <a:r>
              <a:rPr lang="en-US" sz="1900" i="1" dirty="0">
                <a:solidFill>
                  <a:srgbClr val="4A66AC"/>
                </a:solidFill>
                <a:ea typeface="+mn-lt"/>
                <a:cs typeface="+mn-lt"/>
              </a:rPr>
              <a:t>Is there a separate scholarship application? What is the deadline?</a:t>
            </a:r>
            <a:endParaRPr lang="en-US" sz="1900" dirty="0">
              <a:solidFill>
                <a:srgbClr val="4A66AC"/>
              </a:solidFill>
              <a:ea typeface="+mn-lt"/>
              <a:cs typeface="+mn-lt"/>
            </a:endParaRPr>
          </a:p>
          <a:p>
            <a:endParaRPr lang="en-US" sz="2400" dirty="0">
              <a:cs typeface="Calibri"/>
            </a:endParaRPr>
          </a:p>
          <a:p>
            <a:endParaRPr lang="en-US" dirty="0">
              <a:cs typeface="Calibri"/>
            </a:endParaRPr>
          </a:p>
        </p:txBody>
      </p:sp>
      <p:pic>
        <p:nvPicPr>
          <p:cNvPr id="5" name="Picture 4">
            <a:extLst>
              <a:ext uri="{FF2B5EF4-FFF2-40B4-BE49-F238E27FC236}">
                <a16:creationId xmlns:a16="http://schemas.microsoft.com/office/drawing/2014/main" id="{8AE0C1A7-C438-40DF-9F0B-E1DBF1BC46D9}"/>
              </a:ext>
            </a:extLst>
          </p:cNvPr>
          <p:cNvPicPr>
            <a:picLocks noChangeAspect="1"/>
          </p:cNvPicPr>
          <p:nvPr/>
        </p:nvPicPr>
        <p:blipFill>
          <a:blip r:embed="rId4"/>
          <a:stretch>
            <a:fillRect/>
          </a:stretch>
        </p:blipFill>
        <p:spPr>
          <a:xfrm>
            <a:off x="1262133" y="2010470"/>
            <a:ext cx="3797674" cy="2285440"/>
          </a:xfrm>
          <a:prstGeom prst="rect">
            <a:avLst/>
          </a:prstGeom>
        </p:spPr>
      </p:pic>
      <p:sp>
        <p:nvSpPr>
          <p:cNvPr id="4" name="Content Placeholder 2">
            <a:extLst>
              <a:ext uri="{FF2B5EF4-FFF2-40B4-BE49-F238E27FC236}">
                <a16:creationId xmlns:a16="http://schemas.microsoft.com/office/drawing/2014/main" id="{D4A5F31E-D043-4316-86DE-6366E0EA0B5B}"/>
              </a:ext>
            </a:extLst>
          </p:cNvPr>
          <p:cNvSpPr txBox="1">
            <a:spLocks/>
          </p:cNvSpPr>
          <p:nvPr/>
        </p:nvSpPr>
        <p:spPr>
          <a:xfrm>
            <a:off x="2021435" y="4861848"/>
            <a:ext cx="3322716" cy="1313739"/>
          </a:xfrm>
          <a:prstGeom prst="rect">
            <a:avLst/>
          </a:prstGeom>
        </p:spPr>
        <p:txBody>
          <a:bodyPr vert="horz" lIns="91440" tIns="45720" rIns="91440" bIns="45720" rtlCol="0" anchor="t">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a:solidFill>
                  <a:srgbClr val="4A66AC"/>
                </a:solidFill>
                <a:cs typeface="Calibri"/>
              </a:rPr>
              <a:t>Did you know:</a:t>
            </a:r>
          </a:p>
          <a:p>
            <a:pPr marL="0" indent="0">
              <a:buNone/>
            </a:pPr>
            <a:r>
              <a:rPr lang="en-US" sz="2400">
                <a:solidFill>
                  <a:srgbClr val="4A66AC"/>
                </a:solidFill>
                <a:cs typeface="Calibri"/>
              </a:rPr>
              <a:t>To save $5000 with WA state minimum wages, you must work at least 384+ hours!</a:t>
            </a:r>
          </a:p>
          <a:p>
            <a:endParaRPr lang="en-US">
              <a:solidFill>
                <a:srgbClr val="4A66AC"/>
              </a:solidFill>
              <a:cs typeface="Calibri"/>
            </a:endParaRPr>
          </a:p>
        </p:txBody>
      </p:sp>
      <p:pic>
        <p:nvPicPr>
          <p:cNvPr id="7" name="Graphic 7" descr="Piggy Bank with solid fill">
            <a:extLst>
              <a:ext uri="{FF2B5EF4-FFF2-40B4-BE49-F238E27FC236}">
                <a16:creationId xmlns:a16="http://schemas.microsoft.com/office/drawing/2014/main" id="{213FAC43-A4EE-4F26-8252-792384D6CE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7035" y="5061517"/>
            <a:ext cx="914400" cy="914400"/>
          </a:xfrm>
          <a:prstGeom prst="rect">
            <a:avLst/>
          </a:prstGeom>
        </p:spPr>
      </p:pic>
    </p:spTree>
    <p:extLst>
      <p:ext uri="{BB962C8B-B14F-4D97-AF65-F5344CB8AC3E}">
        <p14:creationId xmlns:p14="http://schemas.microsoft.com/office/powerpoint/2010/main" val="462823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50477-A3C2-45BE-916D-EB9AB9BC6361}"/>
              </a:ext>
            </a:extLst>
          </p:cNvPr>
          <p:cNvSpPr>
            <a:spLocks noGrp="1"/>
          </p:cNvSpPr>
          <p:nvPr>
            <p:ph type="title"/>
          </p:nvPr>
        </p:nvSpPr>
        <p:spPr>
          <a:xfrm>
            <a:off x="743147" y="460076"/>
            <a:ext cx="9875520" cy="1356360"/>
          </a:xfrm>
        </p:spPr>
        <p:txBody>
          <a:bodyPr/>
          <a:lstStyle/>
          <a:p>
            <a:r>
              <a:rPr lang="en-US"/>
              <a:t>Research scholarship opportunities </a:t>
            </a:r>
          </a:p>
        </p:txBody>
      </p:sp>
      <p:sp>
        <p:nvSpPr>
          <p:cNvPr id="3" name="Content Placeholder 2">
            <a:extLst>
              <a:ext uri="{FF2B5EF4-FFF2-40B4-BE49-F238E27FC236}">
                <a16:creationId xmlns:a16="http://schemas.microsoft.com/office/drawing/2014/main" id="{F7273C7D-7BE5-4F1A-AF11-5DE090B7820A}"/>
              </a:ext>
            </a:extLst>
          </p:cNvPr>
          <p:cNvSpPr>
            <a:spLocks noGrp="1"/>
          </p:cNvSpPr>
          <p:nvPr>
            <p:ph idx="1"/>
          </p:nvPr>
        </p:nvSpPr>
        <p:spPr>
          <a:xfrm>
            <a:off x="863618" y="2203451"/>
            <a:ext cx="5927416" cy="3947762"/>
          </a:xfrm>
        </p:spPr>
        <p:txBody>
          <a:bodyPr vert="horz" lIns="91440" tIns="45720" rIns="91440" bIns="45720" rtlCol="0" anchor="t">
            <a:normAutofit fontScale="92500" lnSpcReduction="20000"/>
          </a:bodyPr>
          <a:lstStyle/>
          <a:p>
            <a:pPr marL="457200" indent="-457200">
              <a:spcBef>
                <a:spcPts val="100"/>
              </a:spcBef>
              <a:buFont typeface="Wingdings" panose="05000000000000000000" pitchFamily="2" charset="2"/>
              <a:buChar char="§"/>
            </a:pPr>
            <a:endParaRPr lang="es-AR" sz="3300" b="1" dirty="0">
              <a:ea typeface="+mn-lt"/>
              <a:cs typeface="+mn-lt"/>
            </a:endParaRPr>
          </a:p>
          <a:p>
            <a:pPr>
              <a:buFont typeface="Wingdings" panose="05000000000000000000" pitchFamily="2" charset="2"/>
              <a:buChar char="§"/>
            </a:pPr>
            <a:r>
              <a:rPr lang="es-AR" sz="2500" dirty="0">
                <a:ea typeface="+mn-lt"/>
                <a:cs typeface="+mn-lt"/>
                <a:hlinkClick r:id="rId3"/>
              </a:rPr>
              <a:t>www.thewashboard.org</a:t>
            </a:r>
            <a:endParaRPr lang="en-US" sz="2500" dirty="0">
              <a:ea typeface="+mn-lt"/>
              <a:cs typeface="+mn-lt"/>
            </a:endParaRPr>
          </a:p>
          <a:p>
            <a:pPr>
              <a:buFont typeface="Wingdings" panose="05000000000000000000" pitchFamily="2" charset="2"/>
              <a:buChar char="§"/>
            </a:pPr>
            <a:r>
              <a:rPr lang="es-AR" sz="2500" dirty="0">
                <a:ea typeface="+mn-lt"/>
                <a:cs typeface="+mn-lt"/>
                <a:hlinkClick r:id="rId4"/>
              </a:rPr>
              <a:t>www.collegegreenlight.org</a:t>
            </a:r>
            <a:endParaRPr lang="en-US" sz="2500" dirty="0">
              <a:ea typeface="+mn-lt"/>
              <a:cs typeface="+mn-lt"/>
            </a:endParaRPr>
          </a:p>
          <a:p>
            <a:pPr>
              <a:buFont typeface="Wingdings" panose="05000000000000000000" pitchFamily="2" charset="2"/>
              <a:buChar char="§"/>
            </a:pPr>
            <a:r>
              <a:rPr lang="es-AR" sz="2500" dirty="0">
                <a:ea typeface="+mn-lt"/>
                <a:cs typeface="+mn-lt"/>
                <a:hlinkClick r:id="rId5"/>
              </a:rPr>
              <a:t>www.waopportunityscholarship.org</a:t>
            </a:r>
            <a:endParaRPr lang="en-US" sz="2500" dirty="0">
              <a:ea typeface="+mn-lt"/>
              <a:cs typeface="+mn-lt"/>
            </a:endParaRPr>
          </a:p>
          <a:p>
            <a:pPr>
              <a:buFont typeface="Wingdings" panose="05000000000000000000" pitchFamily="2" charset="2"/>
              <a:buChar char="§"/>
            </a:pPr>
            <a:r>
              <a:rPr lang="es-AR" sz="2500" dirty="0">
                <a:ea typeface="+mn-lt"/>
                <a:cs typeface="+mn-lt"/>
                <a:hlinkClick r:id="rId6"/>
              </a:rPr>
              <a:t>https://bigfuture.collegeboard.org/scholarship-search</a:t>
            </a:r>
            <a:endParaRPr lang="en-US" sz="2500" dirty="0">
              <a:ea typeface="+mn-lt"/>
              <a:cs typeface="+mn-lt"/>
            </a:endParaRPr>
          </a:p>
          <a:p>
            <a:pPr>
              <a:buFont typeface="Wingdings" panose="05000000000000000000" pitchFamily="2" charset="2"/>
              <a:buChar char="§"/>
            </a:pPr>
            <a:r>
              <a:rPr lang="es-AR" sz="2500" dirty="0">
                <a:ea typeface="+mn-lt"/>
                <a:cs typeface="+mn-lt"/>
                <a:hlinkClick r:id="rId7"/>
              </a:rPr>
              <a:t>www.fastweb.com</a:t>
            </a:r>
            <a:endParaRPr lang="en-US" sz="2500" dirty="0">
              <a:ea typeface="+mn-lt"/>
              <a:cs typeface="+mn-lt"/>
            </a:endParaRPr>
          </a:p>
          <a:p>
            <a:pPr>
              <a:buFont typeface="Wingdings" panose="05000000000000000000" pitchFamily="2" charset="2"/>
              <a:buChar char="§"/>
            </a:pPr>
            <a:r>
              <a:rPr lang="es-AR" sz="2500" dirty="0">
                <a:ea typeface="+mn-lt"/>
                <a:cs typeface="+mn-lt"/>
                <a:hlinkClick r:id="rId8"/>
              </a:rPr>
              <a:t>www.scholarships.com</a:t>
            </a:r>
            <a:endParaRPr lang="en-US" sz="2500" dirty="0">
              <a:ea typeface="+mn-lt"/>
              <a:cs typeface="+mn-lt"/>
            </a:endParaRPr>
          </a:p>
          <a:p>
            <a:pPr>
              <a:buFont typeface="Wingdings" panose="05000000000000000000" pitchFamily="2" charset="2"/>
              <a:buChar char="§"/>
            </a:pPr>
            <a:r>
              <a:rPr lang="es-AR" sz="2500" dirty="0">
                <a:ea typeface="+mn-lt"/>
                <a:cs typeface="+mn-lt"/>
                <a:hlinkClick r:id="rId9"/>
              </a:rPr>
              <a:t>www.collegeresourcenetwork.com</a:t>
            </a:r>
            <a:endParaRPr lang="en-US" sz="2500" dirty="0">
              <a:ea typeface="+mn-lt"/>
              <a:cs typeface="+mn-lt"/>
            </a:endParaRPr>
          </a:p>
          <a:p>
            <a:pPr>
              <a:buFont typeface="Wingdings" panose="05000000000000000000" pitchFamily="2" charset="2"/>
              <a:buChar char="§"/>
            </a:pPr>
            <a:endParaRPr lang="es-AR" sz="2500" dirty="0">
              <a:ea typeface="+mn-lt"/>
              <a:cs typeface="+mn-lt"/>
            </a:endParaRPr>
          </a:p>
          <a:p>
            <a:pPr>
              <a:buFont typeface="Wingdings" panose="05000000000000000000" pitchFamily="2" charset="2"/>
              <a:buChar char="§"/>
            </a:pPr>
            <a:endParaRPr lang="en-US" sz="2400" dirty="0">
              <a:cs typeface="Calibri"/>
            </a:endParaRPr>
          </a:p>
        </p:txBody>
      </p:sp>
      <p:sp>
        <p:nvSpPr>
          <p:cNvPr id="6" name="Content Placeholder 2">
            <a:extLst>
              <a:ext uri="{FF2B5EF4-FFF2-40B4-BE49-F238E27FC236}">
                <a16:creationId xmlns:a16="http://schemas.microsoft.com/office/drawing/2014/main" id="{BD8040F9-161F-45B6-BF45-E3C028967C9A}"/>
              </a:ext>
            </a:extLst>
          </p:cNvPr>
          <p:cNvSpPr txBox="1">
            <a:spLocks/>
          </p:cNvSpPr>
          <p:nvPr/>
        </p:nvSpPr>
        <p:spPr>
          <a:xfrm>
            <a:off x="6608810" y="2298343"/>
            <a:ext cx="4662209" cy="3588328"/>
          </a:xfrm>
          <a:prstGeom prst="rect">
            <a:avLst/>
          </a:prstGeom>
        </p:spPr>
        <p:txBody>
          <a:bodyPr vert="horz" lIns="91440" tIns="45720" rIns="91440" bIns="45720" rtlCol="0" anchor="t">
            <a:normAutofit fontScale="925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0" indent="-457200">
              <a:spcBef>
                <a:spcPts val="100"/>
              </a:spcBef>
              <a:buFont typeface="Wingdings" panose="05000000000000000000" pitchFamily="2" charset="2"/>
              <a:buChar char="§"/>
            </a:pPr>
            <a:endParaRPr lang="es-AR" sz="3300" dirty="0">
              <a:ea typeface="+mn-lt"/>
              <a:cs typeface="+mn-lt"/>
            </a:endParaRPr>
          </a:p>
          <a:p>
            <a:pPr>
              <a:buFont typeface="Wingdings" panose="05000000000000000000" pitchFamily="2" charset="2"/>
              <a:buChar char="§"/>
            </a:pPr>
            <a:r>
              <a:rPr lang="es-AR" sz="2500" dirty="0">
                <a:ea typeface="+mn-lt"/>
                <a:cs typeface="+mn-lt"/>
                <a:hlinkClick r:id="rId10"/>
              </a:rPr>
              <a:t>www.chegg.com/scholarships</a:t>
            </a:r>
            <a:endParaRPr lang="en-US" sz="2500" dirty="0">
              <a:ea typeface="+mn-lt"/>
              <a:cs typeface="+mn-lt"/>
            </a:endParaRPr>
          </a:p>
          <a:p>
            <a:pPr>
              <a:buFont typeface="Wingdings" panose="05000000000000000000" pitchFamily="2" charset="2"/>
              <a:buChar char="§"/>
            </a:pPr>
            <a:r>
              <a:rPr lang="es-AR" sz="2500" dirty="0">
                <a:ea typeface="+mn-lt"/>
                <a:cs typeface="+mn-lt"/>
                <a:hlinkClick r:id="rId11"/>
              </a:rPr>
              <a:t>www.thedream.us</a:t>
            </a:r>
            <a:endParaRPr lang="en-US" sz="2500" dirty="0">
              <a:ea typeface="+mn-lt"/>
              <a:cs typeface="+mn-lt"/>
            </a:endParaRPr>
          </a:p>
          <a:p>
            <a:pPr>
              <a:buFont typeface="Wingdings" panose="05000000000000000000" pitchFamily="2" charset="2"/>
              <a:buChar char="§"/>
            </a:pPr>
            <a:r>
              <a:rPr lang="es-AR" sz="2500" dirty="0">
                <a:ea typeface="+mn-lt"/>
                <a:cs typeface="+mn-lt"/>
                <a:hlinkClick r:id="rId12"/>
              </a:rPr>
              <a:t>www.uncf.org</a:t>
            </a:r>
            <a:endParaRPr lang="en-US" sz="2500" dirty="0">
              <a:ea typeface="+mn-lt"/>
              <a:cs typeface="+mn-lt"/>
            </a:endParaRPr>
          </a:p>
          <a:p>
            <a:pPr>
              <a:buFont typeface="Wingdings" panose="05000000000000000000" pitchFamily="2" charset="2"/>
              <a:buChar char="§"/>
            </a:pPr>
            <a:r>
              <a:rPr lang="es-AR" sz="2500" dirty="0">
                <a:ea typeface="+mn-lt"/>
                <a:cs typeface="+mn-lt"/>
                <a:hlinkClick r:id="rId13"/>
              </a:rPr>
              <a:t>www.hispanicfund.org</a:t>
            </a:r>
            <a:endParaRPr lang="en-US" sz="2500" dirty="0">
              <a:ea typeface="+mn-lt"/>
              <a:cs typeface="+mn-lt"/>
            </a:endParaRPr>
          </a:p>
          <a:p>
            <a:pPr>
              <a:buFont typeface="Wingdings" panose="05000000000000000000" pitchFamily="2" charset="2"/>
              <a:buChar char="§"/>
            </a:pPr>
            <a:r>
              <a:rPr lang="es-AR" sz="2500" dirty="0">
                <a:ea typeface="+mn-lt"/>
                <a:cs typeface="+mn-lt"/>
                <a:hlinkClick r:id="rId14"/>
              </a:rPr>
              <a:t>https://scholarshipjunkies.org/</a:t>
            </a:r>
            <a:endParaRPr lang="es-AR" sz="2500" dirty="0">
              <a:ea typeface="+mn-lt"/>
              <a:cs typeface="+mn-lt"/>
            </a:endParaRPr>
          </a:p>
          <a:p>
            <a:pPr>
              <a:buFont typeface="Wingdings" panose="05000000000000000000" pitchFamily="2" charset="2"/>
              <a:buChar char="§"/>
            </a:pPr>
            <a:r>
              <a:rPr lang="es-AR" sz="2500" dirty="0">
                <a:ea typeface="+mn-lt"/>
                <a:cs typeface="+mn-lt"/>
                <a:hlinkClick r:id="rId15"/>
              </a:rPr>
              <a:t>www.Gearup.wa.gov</a:t>
            </a:r>
            <a:r>
              <a:rPr lang="es-AR" sz="2500" dirty="0">
                <a:ea typeface="+mn-lt"/>
                <a:cs typeface="+mn-lt"/>
              </a:rPr>
              <a:t>  </a:t>
            </a:r>
            <a:endParaRPr lang="en-US" sz="2500" dirty="0">
              <a:ea typeface="+mn-lt"/>
              <a:cs typeface="+mn-lt"/>
            </a:endParaRPr>
          </a:p>
          <a:p>
            <a:pPr>
              <a:buFont typeface="Wingdings" panose="05000000000000000000" pitchFamily="2" charset="2"/>
              <a:buChar char="§"/>
            </a:pPr>
            <a:r>
              <a:rPr lang="es-AR" sz="2500" dirty="0">
                <a:ea typeface="+mn-lt"/>
                <a:cs typeface="+mn-lt"/>
                <a:hlinkClick r:id="rId16"/>
              </a:rPr>
              <a:t>www.unigo.com</a:t>
            </a:r>
            <a:r>
              <a:rPr lang="es-AR" sz="2500" dirty="0">
                <a:ea typeface="+mn-lt"/>
                <a:cs typeface="+mn-lt"/>
              </a:rPr>
              <a:t> </a:t>
            </a:r>
            <a:endParaRPr lang="en-US" sz="2500" dirty="0">
              <a:ea typeface="+mn-lt"/>
              <a:cs typeface="+mn-lt"/>
            </a:endParaRPr>
          </a:p>
          <a:p>
            <a:pPr>
              <a:buFont typeface="Wingdings" panose="05000000000000000000" pitchFamily="2" charset="2"/>
              <a:buChar char="§"/>
            </a:pPr>
            <a:endParaRPr lang="en-US" sz="2400" dirty="0">
              <a:cs typeface="Calibri"/>
            </a:endParaRPr>
          </a:p>
        </p:txBody>
      </p:sp>
      <p:sp>
        <p:nvSpPr>
          <p:cNvPr id="8" name="Content Placeholder 2">
            <a:extLst>
              <a:ext uri="{FF2B5EF4-FFF2-40B4-BE49-F238E27FC236}">
                <a16:creationId xmlns:a16="http://schemas.microsoft.com/office/drawing/2014/main" id="{7A180C2C-DF9F-3141-98E8-8FC68DFFA09A}"/>
              </a:ext>
            </a:extLst>
          </p:cNvPr>
          <p:cNvSpPr txBox="1">
            <a:spLocks/>
          </p:cNvSpPr>
          <p:nvPr/>
        </p:nvSpPr>
        <p:spPr>
          <a:xfrm>
            <a:off x="742848" y="2039549"/>
            <a:ext cx="9981831" cy="540329"/>
          </a:xfrm>
          <a:prstGeom prst="rect">
            <a:avLst/>
          </a:prstGeom>
        </p:spPr>
        <p:txBody>
          <a:bodyPr vert="horz" lIns="91440" tIns="45720" rIns="91440" bIns="45720" rtlCol="0" anchor="t">
            <a:normAutofit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spcBef>
                <a:spcPts val="100"/>
              </a:spcBef>
              <a:buFont typeface="Corbel" pitchFamily="34" charset="0"/>
              <a:buNone/>
            </a:pPr>
            <a:r>
              <a:rPr lang="es-AR" sz="3300" err="1">
                <a:ea typeface="+mn-lt"/>
                <a:cs typeface="+mn-lt"/>
              </a:rPr>
              <a:t>These</a:t>
            </a:r>
            <a:r>
              <a:rPr lang="es-AR" sz="3300">
                <a:ea typeface="+mn-lt"/>
                <a:cs typeface="+mn-lt"/>
              </a:rPr>
              <a:t> are </a:t>
            </a:r>
            <a:r>
              <a:rPr lang="es-AR" sz="3300" err="1">
                <a:ea typeface="+mn-lt"/>
                <a:cs typeface="+mn-lt"/>
              </a:rPr>
              <a:t>great</a:t>
            </a:r>
            <a:r>
              <a:rPr lang="es-AR" sz="3300">
                <a:ea typeface="+mn-lt"/>
                <a:cs typeface="+mn-lt"/>
              </a:rPr>
              <a:t> sites </a:t>
            </a:r>
            <a:r>
              <a:rPr lang="es-AR" sz="3300" err="1">
                <a:ea typeface="+mn-lt"/>
                <a:cs typeface="+mn-lt"/>
              </a:rPr>
              <a:t>to</a:t>
            </a:r>
            <a:r>
              <a:rPr lang="es-AR" sz="3300">
                <a:ea typeface="+mn-lt"/>
                <a:cs typeface="+mn-lt"/>
              </a:rPr>
              <a:t> </a:t>
            </a:r>
            <a:r>
              <a:rPr lang="es-AR" sz="3300" err="1">
                <a:ea typeface="+mn-lt"/>
                <a:cs typeface="+mn-lt"/>
              </a:rPr>
              <a:t>get</a:t>
            </a:r>
            <a:r>
              <a:rPr lang="es-AR" sz="3300">
                <a:ea typeface="+mn-lt"/>
                <a:cs typeface="+mn-lt"/>
              </a:rPr>
              <a:t> </a:t>
            </a:r>
            <a:r>
              <a:rPr lang="es-AR" sz="3300" err="1">
                <a:ea typeface="+mn-lt"/>
                <a:cs typeface="+mn-lt"/>
              </a:rPr>
              <a:t>you</a:t>
            </a:r>
            <a:r>
              <a:rPr lang="es-AR" sz="3300">
                <a:ea typeface="+mn-lt"/>
                <a:cs typeface="+mn-lt"/>
              </a:rPr>
              <a:t> </a:t>
            </a:r>
            <a:r>
              <a:rPr lang="es-AR" sz="3300" err="1">
                <a:ea typeface="+mn-lt"/>
                <a:cs typeface="+mn-lt"/>
              </a:rPr>
              <a:t>started</a:t>
            </a:r>
            <a:r>
              <a:rPr lang="es-AR" sz="3300">
                <a:ea typeface="+mn-lt"/>
                <a:cs typeface="+mn-lt"/>
              </a:rPr>
              <a:t>:</a:t>
            </a:r>
            <a:endParaRPr lang="en-US" sz="2500">
              <a:ea typeface="+mn-lt"/>
              <a:cs typeface="+mn-lt"/>
            </a:endParaRPr>
          </a:p>
        </p:txBody>
      </p:sp>
    </p:spTree>
    <p:extLst>
      <p:ext uri="{BB962C8B-B14F-4D97-AF65-F5344CB8AC3E}">
        <p14:creationId xmlns:p14="http://schemas.microsoft.com/office/powerpoint/2010/main" val="3594015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F1542-9CC8-4340-9E71-71F7AC2F69BD}"/>
              </a:ext>
            </a:extLst>
          </p:cNvPr>
          <p:cNvSpPr>
            <a:spLocks noGrp="1"/>
          </p:cNvSpPr>
          <p:nvPr>
            <p:ph type="title"/>
          </p:nvPr>
        </p:nvSpPr>
        <p:spPr>
          <a:xfrm>
            <a:off x="770745" y="458875"/>
            <a:ext cx="9875520" cy="1356360"/>
          </a:xfrm>
        </p:spPr>
        <p:txBody>
          <a:bodyPr/>
          <a:lstStyle/>
          <a:p>
            <a:r>
              <a:rPr lang="en-US"/>
              <a:t>Get a summer job and start saving!</a:t>
            </a:r>
          </a:p>
        </p:txBody>
      </p:sp>
      <p:sp>
        <p:nvSpPr>
          <p:cNvPr id="3" name="Content Placeholder 2">
            <a:extLst>
              <a:ext uri="{FF2B5EF4-FFF2-40B4-BE49-F238E27FC236}">
                <a16:creationId xmlns:a16="http://schemas.microsoft.com/office/drawing/2014/main" id="{97FAB9D3-3803-40D3-99B4-605A51083032}"/>
              </a:ext>
            </a:extLst>
          </p:cNvPr>
          <p:cNvSpPr>
            <a:spLocks noGrp="1"/>
          </p:cNvSpPr>
          <p:nvPr>
            <p:ph idx="1"/>
          </p:nvPr>
        </p:nvSpPr>
        <p:spPr>
          <a:xfrm>
            <a:off x="4138422" y="1992522"/>
            <a:ext cx="6881654" cy="3946618"/>
          </a:xfrm>
        </p:spPr>
        <p:txBody>
          <a:bodyPr vert="horz" lIns="91440" tIns="45720" rIns="91440" bIns="45720" rtlCol="0" anchor="t">
            <a:normAutofit lnSpcReduction="10000"/>
          </a:bodyPr>
          <a:lstStyle/>
          <a:p>
            <a:pPr marL="0" indent="0">
              <a:buNone/>
            </a:pPr>
            <a:r>
              <a:rPr lang="en-US" sz="2800" dirty="0">
                <a:cs typeface="Calibri"/>
              </a:rPr>
              <a:t>You may have a gap that is not covered by financial aid – start preparing now!</a:t>
            </a:r>
          </a:p>
          <a:p>
            <a:pPr marL="0" indent="0">
              <a:buNone/>
            </a:pPr>
            <a:endParaRPr lang="en-US" b="1" dirty="0">
              <a:cs typeface="Calibri"/>
            </a:endParaRPr>
          </a:p>
          <a:p>
            <a:pPr marL="0" indent="0">
              <a:buNone/>
            </a:pPr>
            <a:r>
              <a:rPr lang="en-US" b="1" dirty="0">
                <a:cs typeface="Calibri"/>
              </a:rPr>
              <a:t>Risks of non-payment</a:t>
            </a:r>
          </a:p>
          <a:p>
            <a:pPr>
              <a:buFont typeface="Wingdings" panose="05000000000000000000" pitchFamily="2" charset="2"/>
              <a:buChar char="§"/>
            </a:pPr>
            <a:r>
              <a:rPr lang="en-US" dirty="0">
                <a:cs typeface="Calibri"/>
              </a:rPr>
              <a:t>Dropped from classes</a:t>
            </a:r>
          </a:p>
          <a:p>
            <a:pPr>
              <a:buFont typeface="Wingdings" panose="05000000000000000000" pitchFamily="2" charset="2"/>
              <a:buChar char="§"/>
            </a:pPr>
            <a:r>
              <a:rPr lang="en-US" dirty="0">
                <a:cs typeface="Calibri"/>
              </a:rPr>
              <a:t>Hold on transcript</a:t>
            </a:r>
          </a:p>
          <a:p>
            <a:pPr>
              <a:buFont typeface="Wingdings" panose="05000000000000000000" pitchFamily="2" charset="2"/>
              <a:buChar char="§"/>
            </a:pPr>
            <a:r>
              <a:rPr lang="en-US" dirty="0">
                <a:cs typeface="Calibri"/>
              </a:rPr>
              <a:t>Unable to register for next term</a:t>
            </a:r>
          </a:p>
          <a:p>
            <a:pPr>
              <a:buFont typeface="Wingdings" panose="05000000000000000000" pitchFamily="2" charset="2"/>
              <a:buChar char="§"/>
            </a:pPr>
            <a:r>
              <a:rPr lang="en-US" dirty="0">
                <a:cs typeface="Calibri"/>
              </a:rPr>
              <a:t>Balance still due</a:t>
            </a:r>
          </a:p>
          <a:p>
            <a:pPr>
              <a:buFont typeface="Wingdings" panose="05000000000000000000" pitchFamily="2" charset="2"/>
              <a:buChar char="§"/>
            </a:pPr>
            <a:r>
              <a:rPr lang="en-US" dirty="0">
                <a:cs typeface="Calibri"/>
              </a:rPr>
              <a:t>Unpaid balances can go to collections</a:t>
            </a:r>
          </a:p>
        </p:txBody>
      </p:sp>
      <p:pic>
        <p:nvPicPr>
          <p:cNvPr id="5" name="Picture 4" descr="Icon&#10;&#10;Description automatically generated">
            <a:extLst>
              <a:ext uri="{FF2B5EF4-FFF2-40B4-BE49-F238E27FC236}">
                <a16:creationId xmlns:a16="http://schemas.microsoft.com/office/drawing/2014/main" id="{1EC8F0AB-3EAC-4B72-9BCE-ADA76E8F6F49}"/>
              </a:ext>
            </a:extLst>
          </p:cNvPr>
          <p:cNvPicPr>
            <a:picLocks noChangeAspect="1"/>
          </p:cNvPicPr>
          <p:nvPr/>
        </p:nvPicPr>
        <p:blipFill>
          <a:blip r:embed="rId3"/>
          <a:stretch>
            <a:fillRect/>
          </a:stretch>
        </p:blipFill>
        <p:spPr>
          <a:xfrm>
            <a:off x="952835" y="2050370"/>
            <a:ext cx="2997966" cy="2997966"/>
          </a:xfrm>
          <a:prstGeom prst="rect">
            <a:avLst/>
          </a:prstGeom>
        </p:spPr>
      </p:pic>
    </p:spTree>
    <p:extLst>
      <p:ext uri="{BB962C8B-B14F-4D97-AF65-F5344CB8AC3E}">
        <p14:creationId xmlns:p14="http://schemas.microsoft.com/office/powerpoint/2010/main" val="2916773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6B8F-3CE0-6179-9C67-F016FD7FB308}"/>
              </a:ext>
            </a:extLst>
          </p:cNvPr>
          <p:cNvSpPr>
            <a:spLocks noGrp="1"/>
          </p:cNvSpPr>
          <p:nvPr>
            <p:ph type="ctrTitle"/>
          </p:nvPr>
        </p:nvSpPr>
        <p:spPr/>
        <p:txBody>
          <a:bodyPr/>
          <a:lstStyle/>
          <a:p>
            <a:r>
              <a:rPr lang="en-US" cap="none"/>
              <a:t>Calendar of VIP Dates</a:t>
            </a:r>
          </a:p>
        </p:txBody>
      </p:sp>
    </p:spTree>
    <p:extLst>
      <p:ext uri="{BB962C8B-B14F-4D97-AF65-F5344CB8AC3E}">
        <p14:creationId xmlns:p14="http://schemas.microsoft.com/office/powerpoint/2010/main" val="2258538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41" y="506262"/>
            <a:ext cx="9875520" cy="1356360"/>
          </a:xfrm>
        </p:spPr>
        <p:txBody>
          <a:bodyPr>
            <a:normAutofit/>
          </a:bodyPr>
          <a:lstStyle/>
          <a:p>
            <a:r>
              <a:rPr lang="en-US"/>
              <a:t>Creating a calendar of VIP dates</a:t>
            </a:r>
          </a:p>
        </p:txBody>
      </p:sp>
      <p:graphicFrame>
        <p:nvGraphicFramePr>
          <p:cNvPr id="13" name="Diagram 13">
            <a:extLst>
              <a:ext uri="{FF2B5EF4-FFF2-40B4-BE49-F238E27FC236}">
                <a16:creationId xmlns:a16="http://schemas.microsoft.com/office/drawing/2014/main" id="{0EC5684C-D442-2504-BC01-14084B83FA81}"/>
              </a:ext>
            </a:extLst>
          </p:cNvPr>
          <p:cNvGraphicFramePr/>
          <p:nvPr>
            <p:extLst>
              <p:ext uri="{D42A27DB-BD31-4B8C-83A1-F6EECF244321}">
                <p14:modId xmlns:p14="http://schemas.microsoft.com/office/powerpoint/2010/main" val="1710196545"/>
              </p:ext>
            </p:extLst>
          </p:nvPr>
        </p:nvGraphicFramePr>
        <p:xfrm>
          <a:off x="1178943" y="1715219"/>
          <a:ext cx="10136037" cy="4448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541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A77B1C58-637D-4CA9-9BBE-91350D3E77C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graphicEl>
                                              <a:dgm id="{35239741-E1BD-4A92-A67F-73AB52EFC07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graphicEl>
                                              <a:dgm id="{847882E5-3540-40CF-AD2F-0E9D40F9E9D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graphicEl>
                                              <a:dgm id="{D5FC2B19-EBEF-4CCC-990A-174ECAB283C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41" y="506262"/>
            <a:ext cx="9875520" cy="1356360"/>
          </a:xfrm>
        </p:spPr>
        <p:txBody>
          <a:bodyPr>
            <a:normAutofit/>
          </a:bodyPr>
          <a:lstStyle/>
          <a:p>
            <a:r>
              <a:rPr lang="en-US"/>
              <a:t>Creating a calendar of VIP dates</a:t>
            </a:r>
          </a:p>
        </p:txBody>
      </p:sp>
      <p:graphicFrame>
        <p:nvGraphicFramePr>
          <p:cNvPr id="13" name="Diagram 13">
            <a:extLst>
              <a:ext uri="{FF2B5EF4-FFF2-40B4-BE49-F238E27FC236}">
                <a16:creationId xmlns:a16="http://schemas.microsoft.com/office/drawing/2014/main" id="{0EC5684C-D442-2504-BC01-14084B83FA81}"/>
              </a:ext>
            </a:extLst>
          </p:cNvPr>
          <p:cNvGraphicFramePr/>
          <p:nvPr/>
        </p:nvGraphicFramePr>
        <p:xfrm>
          <a:off x="1178943" y="1715219"/>
          <a:ext cx="10136037" cy="4448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925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A77B1C58-637D-4CA9-9BBE-91350D3E77C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graphicEl>
                                              <a:dgm id="{35239741-E1BD-4A92-A67F-73AB52EFC07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graphicEl>
                                              <a:dgm id="{847882E5-3540-40CF-AD2F-0E9D40F9E9D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graphicEl>
                                              <a:dgm id="{D5FC2B19-EBEF-4CCC-990A-174ECAB283C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9CE235B-D50D-7196-DEFF-7FBFF62F7757}"/>
              </a:ext>
            </a:extLst>
          </p:cNvPr>
          <p:cNvSpPr>
            <a:spLocks noGrp="1"/>
          </p:cNvSpPr>
          <p:nvPr>
            <p:ph type="title"/>
          </p:nvPr>
        </p:nvSpPr>
        <p:spPr>
          <a:xfrm>
            <a:off x="4441783" y="609600"/>
            <a:ext cx="6693061" cy="1356360"/>
          </a:xfrm>
        </p:spPr>
        <p:txBody>
          <a:bodyPr>
            <a:normAutofit/>
          </a:bodyPr>
          <a:lstStyle/>
          <a:p>
            <a:r>
              <a:rPr lang="en-US">
                <a:solidFill>
                  <a:srgbClr val="FFFFFF"/>
                </a:solidFill>
              </a:rPr>
              <a:t>Post-High School Planning</a:t>
            </a:r>
          </a:p>
        </p:txBody>
      </p:sp>
      <p:pic>
        <p:nvPicPr>
          <p:cNvPr id="4" name="Picture 4" descr="Throwing graduation caps">
            <a:extLst>
              <a:ext uri="{FF2B5EF4-FFF2-40B4-BE49-F238E27FC236}">
                <a16:creationId xmlns:a16="http://schemas.microsoft.com/office/drawing/2014/main" id="{C9776160-BDF7-1F87-8BE8-B8FB8EF7B9F8}"/>
              </a:ext>
            </a:extLst>
          </p:cNvPr>
          <p:cNvPicPr>
            <a:picLocks noChangeAspect="1"/>
          </p:cNvPicPr>
          <p:nvPr/>
        </p:nvPicPr>
        <p:blipFill rotWithShape="1">
          <a:blip r:embed="rId3"/>
          <a:srcRect l="26617" r="35215" b="-2"/>
          <a:stretch/>
        </p:blipFill>
        <p:spPr>
          <a:xfrm>
            <a:off x="232861" y="243840"/>
            <a:ext cx="3646837" cy="6377939"/>
          </a:xfrm>
          <a:prstGeom prst="rect">
            <a:avLst/>
          </a:prstGeom>
        </p:spPr>
      </p:pic>
      <p:sp>
        <p:nvSpPr>
          <p:cNvPr id="3" name="Content Placeholder 2">
            <a:extLst>
              <a:ext uri="{FF2B5EF4-FFF2-40B4-BE49-F238E27FC236}">
                <a16:creationId xmlns:a16="http://schemas.microsoft.com/office/drawing/2014/main" id="{0A5BA593-03ED-F6F1-D493-61F097B005B7}"/>
              </a:ext>
            </a:extLst>
          </p:cNvPr>
          <p:cNvSpPr>
            <a:spLocks noGrp="1"/>
          </p:cNvSpPr>
          <p:nvPr>
            <p:ph idx="1"/>
          </p:nvPr>
        </p:nvSpPr>
        <p:spPr>
          <a:xfrm>
            <a:off x="4441783" y="2819400"/>
            <a:ext cx="6693061" cy="3276600"/>
          </a:xfrm>
        </p:spPr>
        <p:txBody>
          <a:bodyPr vert="horz" lIns="91440" tIns="45720" rIns="91440" bIns="45720" rtlCol="0" anchor="t">
            <a:normAutofit/>
          </a:bodyPr>
          <a:lstStyle/>
          <a:p>
            <a:pPr>
              <a:buClr>
                <a:srgbClr val="3FC0B8"/>
              </a:buClr>
              <a:buFont typeface="Wingdings" panose="05000000000000000000" pitchFamily="2" charset="2"/>
              <a:buChar char="§"/>
            </a:pPr>
            <a:r>
              <a:rPr lang="en-US" sz="2800" dirty="0">
                <a:solidFill>
                  <a:srgbClr val="FFFFFF"/>
                </a:solidFill>
              </a:rPr>
              <a:t>What paths are you considering after high school?</a:t>
            </a:r>
          </a:p>
          <a:p>
            <a:pPr>
              <a:buClr>
                <a:srgbClr val="3FC0B8"/>
              </a:buClr>
              <a:buFont typeface="Wingdings" panose="05000000000000000000" pitchFamily="2" charset="2"/>
              <a:buChar char="§"/>
            </a:pPr>
            <a:r>
              <a:rPr lang="en-US" sz="2800" dirty="0">
                <a:solidFill>
                  <a:srgbClr val="FFFFFF"/>
                </a:solidFill>
              </a:rPr>
              <a:t>How can you make best use of your summer to prepare for the road ahead? </a:t>
            </a:r>
          </a:p>
          <a:p>
            <a:endParaRPr lang="en-US" sz="2800" dirty="0">
              <a:solidFill>
                <a:srgbClr val="FFFFFF"/>
              </a:solidFill>
            </a:endParaRPr>
          </a:p>
          <a:p>
            <a:endParaRPr lang="en-US" sz="2800" dirty="0">
              <a:solidFill>
                <a:srgbClr val="FFFFFF"/>
              </a:solidFill>
            </a:endParaRPr>
          </a:p>
          <a:p>
            <a:pPr marL="45720" indent="0">
              <a:buNone/>
            </a:pPr>
            <a:endParaRPr lang="en-US" dirty="0">
              <a:solidFill>
                <a:srgbClr val="FFFFFF"/>
              </a:solidFill>
            </a:endParaRPr>
          </a:p>
        </p:txBody>
      </p:sp>
      <p:sp>
        <p:nvSpPr>
          <p:cNvPr id="11" name="Rectangle 10">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260004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568" y="274681"/>
            <a:ext cx="9875520" cy="1356360"/>
          </a:xfrm>
        </p:spPr>
        <p:txBody>
          <a:bodyPr>
            <a:normAutofit/>
          </a:bodyPr>
          <a:lstStyle/>
          <a:p>
            <a:r>
              <a:rPr lang="en-US"/>
              <a:t>Creating a calendar of VIP dates</a:t>
            </a:r>
          </a:p>
        </p:txBody>
      </p:sp>
      <p:graphicFrame>
        <p:nvGraphicFramePr>
          <p:cNvPr id="4" name="Diagram 3"/>
          <p:cNvGraphicFramePr/>
          <p:nvPr>
            <p:extLst>
              <p:ext uri="{D42A27DB-BD31-4B8C-83A1-F6EECF244321}">
                <p14:modId xmlns:p14="http://schemas.microsoft.com/office/powerpoint/2010/main" val="1701228122"/>
              </p:ext>
            </p:extLst>
          </p:nvPr>
        </p:nvGraphicFramePr>
        <p:xfrm>
          <a:off x="1377071" y="1859743"/>
          <a:ext cx="8823709" cy="2673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342210" y="4953441"/>
            <a:ext cx="7507580" cy="1200329"/>
          </a:xfrm>
          <a:prstGeom prst="rect">
            <a:avLst/>
          </a:prstGeom>
          <a:noFill/>
        </p:spPr>
        <p:txBody>
          <a:bodyPr wrap="square" rtlCol="0">
            <a:spAutoFit/>
          </a:bodyPr>
          <a:lstStyle/>
          <a:p>
            <a:r>
              <a:rPr lang="en-US" b="1" dirty="0">
                <a:solidFill>
                  <a:srgbClr val="4A66AC"/>
                </a:solidFill>
              </a:rPr>
              <a:t>Tip:</a:t>
            </a:r>
          </a:p>
          <a:p>
            <a:pPr marL="285750" indent="-285750">
              <a:buFont typeface="Wingdings" panose="05000000000000000000" pitchFamily="2" charset="2"/>
              <a:buChar char="§"/>
            </a:pPr>
            <a:r>
              <a:rPr lang="en-US" dirty="0">
                <a:solidFill>
                  <a:srgbClr val="4A66AC"/>
                </a:solidFill>
              </a:rPr>
              <a:t>Make sure to check </a:t>
            </a:r>
            <a:r>
              <a:rPr lang="en-US" b="1" dirty="0">
                <a:solidFill>
                  <a:srgbClr val="4A66AC"/>
                </a:solidFill>
              </a:rPr>
              <a:t>each school’s</a:t>
            </a:r>
            <a:r>
              <a:rPr lang="en-US" dirty="0">
                <a:solidFill>
                  <a:srgbClr val="4A66AC"/>
                </a:solidFill>
              </a:rPr>
              <a:t> financial aid office individual deadline.</a:t>
            </a:r>
          </a:p>
          <a:p>
            <a:pPr marL="285750" indent="-285750">
              <a:buFont typeface="Wingdings" panose="05000000000000000000" pitchFamily="2" charset="2"/>
              <a:buChar char="§"/>
            </a:pPr>
            <a:r>
              <a:rPr lang="en-US" dirty="0">
                <a:solidFill>
                  <a:srgbClr val="4A66AC"/>
                </a:solidFill>
              </a:rPr>
              <a:t>If you are planning to attend an out-of-state institution, also check that state’s deadline.</a:t>
            </a:r>
          </a:p>
        </p:txBody>
      </p:sp>
    </p:spTree>
    <p:extLst>
      <p:ext uri="{BB962C8B-B14F-4D97-AF65-F5344CB8AC3E}">
        <p14:creationId xmlns:p14="http://schemas.microsoft.com/office/powerpoint/2010/main" val="3975564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 Comments?</a:t>
            </a:r>
            <a:r>
              <a:rPr lang="en-US" b="1"/>
              <a:t> </a:t>
            </a:r>
            <a:r>
              <a:rPr lang="en-US" b="1">
                <a:solidFill>
                  <a:srgbClr val="92D050"/>
                </a:solidFill>
              </a:rPr>
              <a:t>Help?</a:t>
            </a:r>
          </a:p>
        </p:txBody>
      </p:sp>
      <p:sp>
        <p:nvSpPr>
          <p:cNvPr id="3" name="Content Placeholder 2"/>
          <p:cNvSpPr>
            <a:spLocks noGrp="1"/>
          </p:cNvSpPr>
          <p:nvPr>
            <p:ph idx="1"/>
          </p:nvPr>
        </p:nvSpPr>
        <p:spPr>
          <a:xfrm>
            <a:off x="4938886" y="3031668"/>
            <a:ext cx="6392014" cy="1292525"/>
          </a:xfrm>
        </p:spPr>
        <p:txBody>
          <a:bodyPr vert="horz" lIns="91440" tIns="45720" rIns="91440" bIns="45720" rtlCol="0" anchor="t">
            <a:normAutofit/>
          </a:bodyPr>
          <a:lstStyle/>
          <a:p>
            <a:pPr marL="45720" indent="0">
              <a:lnSpc>
                <a:spcPct val="100000"/>
              </a:lnSpc>
              <a:spcBef>
                <a:spcPts val="600"/>
              </a:spcBef>
              <a:buClr>
                <a:srgbClr val="D16349"/>
              </a:buClr>
              <a:buNone/>
            </a:pPr>
            <a:r>
              <a:rPr lang="en-US" sz="2000" dirty="0">
                <a:hlinkClick r:id="rId3"/>
              </a:rPr>
              <a:t>Scholarshipservices@collegesuccessfoundation.org</a:t>
            </a:r>
            <a:endParaRPr lang="en-US" sz="2000" dirty="0"/>
          </a:p>
          <a:p>
            <a:pPr marL="45720" indent="0">
              <a:lnSpc>
                <a:spcPct val="100000"/>
              </a:lnSpc>
              <a:spcBef>
                <a:spcPts val="600"/>
              </a:spcBef>
              <a:buClr>
                <a:srgbClr val="D16349"/>
              </a:buClr>
              <a:buNone/>
            </a:pPr>
            <a:endParaRPr lang="en-US" sz="2000" dirty="0"/>
          </a:p>
          <a:p>
            <a:pPr marL="45720" indent="0">
              <a:buClr>
                <a:srgbClr val="4A66AC"/>
              </a:buClr>
              <a:buNone/>
            </a:pPr>
            <a:endParaRPr lang="en-US" sz="2400" dirty="0"/>
          </a:p>
        </p:txBody>
      </p:sp>
      <p:pic>
        <p:nvPicPr>
          <p:cNvPr id="5" name="Picture 4" descr="Free Images : bitcoin, thinking, writing, finance and economy, money, blockchain, comfortable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340" y="2069452"/>
            <a:ext cx="3387958" cy="3340276"/>
          </a:xfrm>
          <a:prstGeom prst="rect">
            <a:avLst/>
          </a:prstGeom>
        </p:spPr>
      </p:pic>
    </p:spTree>
    <p:extLst>
      <p:ext uri="{BB962C8B-B14F-4D97-AF65-F5344CB8AC3E}">
        <p14:creationId xmlns:p14="http://schemas.microsoft.com/office/powerpoint/2010/main" val="3818664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E235B-D50D-7196-DEFF-7FBFF62F7757}"/>
              </a:ext>
            </a:extLst>
          </p:cNvPr>
          <p:cNvSpPr>
            <a:spLocks noGrp="1"/>
          </p:cNvSpPr>
          <p:nvPr>
            <p:ph type="title"/>
          </p:nvPr>
        </p:nvSpPr>
        <p:spPr>
          <a:xfrm>
            <a:off x="1143000" y="609600"/>
            <a:ext cx="9875520" cy="1356360"/>
          </a:xfrm>
        </p:spPr>
        <p:txBody>
          <a:bodyPr>
            <a:normAutofit/>
          </a:bodyPr>
          <a:lstStyle/>
          <a:p>
            <a:r>
              <a:rPr lang="en-US"/>
              <a:t>Post-High School Planning</a:t>
            </a:r>
          </a:p>
        </p:txBody>
      </p:sp>
      <p:graphicFrame>
        <p:nvGraphicFramePr>
          <p:cNvPr id="28" name="Diagram 28">
            <a:extLst>
              <a:ext uri="{FF2B5EF4-FFF2-40B4-BE49-F238E27FC236}">
                <a16:creationId xmlns:a16="http://schemas.microsoft.com/office/drawing/2014/main" id="{E35DCBF1-2D96-45A2-E39C-57073F9C1E9D}"/>
              </a:ext>
            </a:extLst>
          </p:cNvPr>
          <p:cNvGraphicFramePr/>
          <p:nvPr>
            <p:extLst>
              <p:ext uri="{D42A27DB-BD31-4B8C-83A1-F6EECF244321}">
                <p14:modId xmlns:p14="http://schemas.microsoft.com/office/powerpoint/2010/main" val="812361251"/>
              </p:ext>
            </p:extLst>
          </p:nvPr>
        </p:nvGraphicFramePr>
        <p:xfrm>
          <a:off x="1143000" y="1594040"/>
          <a:ext cx="9872663" cy="3797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1" name="Rectangle: Rounded Corners 230">
            <a:extLst>
              <a:ext uri="{FF2B5EF4-FFF2-40B4-BE49-F238E27FC236}">
                <a16:creationId xmlns:a16="http://schemas.microsoft.com/office/drawing/2014/main" id="{2896B84D-FCD1-2DFE-DCDE-8E648ACF6DFA}"/>
              </a:ext>
            </a:extLst>
          </p:cNvPr>
          <p:cNvSpPr/>
          <p:nvPr/>
        </p:nvSpPr>
        <p:spPr>
          <a:xfrm>
            <a:off x="1306333" y="4937032"/>
            <a:ext cx="9877245" cy="1236453"/>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4A66AC"/>
                </a:solidFill>
              </a:rPr>
              <a:t>Did you know financial aid can help pay for these various pathways? </a:t>
            </a:r>
            <a:endParaRPr lang="en-US" sz="2400" b="1"/>
          </a:p>
          <a:p>
            <a:pPr algn="ctr"/>
            <a:r>
              <a:rPr lang="en-US" sz="2800">
                <a:solidFill>
                  <a:srgbClr val="4A66AC"/>
                </a:solidFill>
              </a:rPr>
              <a:t>Now is the perfect time to start preparing!</a:t>
            </a:r>
          </a:p>
          <a:p>
            <a:pPr algn="ctr"/>
            <a:endParaRPr lang="en-US"/>
          </a:p>
        </p:txBody>
      </p:sp>
    </p:spTree>
    <p:extLst>
      <p:ext uri="{BB962C8B-B14F-4D97-AF65-F5344CB8AC3E}">
        <p14:creationId xmlns:p14="http://schemas.microsoft.com/office/powerpoint/2010/main" val="260389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D3454-4330-BCEE-0869-E7F40D599530}"/>
              </a:ext>
            </a:extLst>
          </p:cNvPr>
          <p:cNvSpPr>
            <a:spLocks noGrp="1"/>
          </p:cNvSpPr>
          <p:nvPr>
            <p:ph type="title"/>
          </p:nvPr>
        </p:nvSpPr>
        <p:spPr>
          <a:xfrm>
            <a:off x="653145" y="609599"/>
            <a:ext cx="3364378" cy="5606143"/>
          </a:xfrm>
        </p:spPr>
        <p:txBody>
          <a:bodyPr vert="horz" lIns="91440" tIns="45720" rIns="91440" bIns="45720" rtlCol="0">
            <a:normAutofit/>
          </a:bodyPr>
          <a:lstStyle/>
          <a:p>
            <a:r>
              <a:rPr lang="en-US" sz="4800" b="1"/>
              <a:t>Objectives:</a:t>
            </a:r>
            <a:r>
              <a:rPr lang="en-US" sz="4800"/>
              <a:t> Ways you can get a head start!</a:t>
            </a:r>
          </a:p>
        </p:txBody>
      </p:sp>
      <p:graphicFrame>
        <p:nvGraphicFramePr>
          <p:cNvPr id="9" name="Content Placeholder 2">
            <a:extLst>
              <a:ext uri="{FF2B5EF4-FFF2-40B4-BE49-F238E27FC236}">
                <a16:creationId xmlns:a16="http://schemas.microsoft.com/office/drawing/2014/main" id="{7D809C0F-BF5C-86A0-737A-4BFF8506F989}"/>
              </a:ext>
            </a:extLst>
          </p:cNvPr>
          <p:cNvGraphicFramePr/>
          <p:nvPr>
            <p:extLst>
              <p:ext uri="{D42A27DB-BD31-4B8C-83A1-F6EECF244321}">
                <p14:modId xmlns:p14="http://schemas.microsoft.com/office/powerpoint/2010/main" val="2839248109"/>
              </p:ext>
            </p:extLst>
          </p:nvPr>
        </p:nvGraphicFramePr>
        <p:xfrm>
          <a:off x="4545013" y="1199858"/>
          <a:ext cx="6451943" cy="4467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8204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6B8F-3CE0-6179-9C67-F016FD7FB308}"/>
              </a:ext>
            </a:extLst>
          </p:cNvPr>
          <p:cNvSpPr>
            <a:spLocks noGrp="1"/>
          </p:cNvSpPr>
          <p:nvPr>
            <p:ph type="ctrTitle"/>
          </p:nvPr>
        </p:nvSpPr>
        <p:spPr/>
        <p:txBody>
          <a:bodyPr/>
          <a:lstStyle/>
          <a:p>
            <a:r>
              <a:rPr lang="en-US" cap="none">
                <a:latin typeface="Corbel"/>
              </a:rPr>
              <a:t>Research Pathways</a:t>
            </a:r>
            <a:endParaRPr lang="en-US">
              <a:latin typeface="Corbel"/>
            </a:endParaRPr>
          </a:p>
        </p:txBody>
      </p:sp>
    </p:spTree>
    <p:extLst>
      <p:ext uri="{BB962C8B-B14F-4D97-AF65-F5344CB8AC3E}">
        <p14:creationId xmlns:p14="http://schemas.microsoft.com/office/powerpoint/2010/main" val="1862661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9CE235B-D50D-7196-DEFF-7FBFF62F7757}"/>
              </a:ext>
            </a:extLst>
          </p:cNvPr>
          <p:cNvSpPr>
            <a:spLocks noGrp="1"/>
          </p:cNvSpPr>
          <p:nvPr>
            <p:ph type="title"/>
          </p:nvPr>
        </p:nvSpPr>
        <p:spPr>
          <a:xfrm>
            <a:off x="4441783" y="609600"/>
            <a:ext cx="6693061" cy="1356360"/>
          </a:xfrm>
        </p:spPr>
        <p:txBody>
          <a:bodyPr>
            <a:normAutofit/>
          </a:bodyPr>
          <a:lstStyle/>
          <a:p>
            <a:r>
              <a:rPr lang="en-US" dirty="0">
                <a:solidFill>
                  <a:srgbClr val="FFFFFF"/>
                </a:solidFill>
              </a:rPr>
              <a:t>Researching Pathways</a:t>
            </a:r>
            <a:endParaRPr lang="en-US">
              <a:solidFill>
                <a:srgbClr val="FFFFFF"/>
              </a:solidFill>
            </a:endParaRPr>
          </a:p>
        </p:txBody>
      </p:sp>
      <p:pic>
        <p:nvPicPr>
          <p:cNvPr id="5" name="Picture 5" descr="Six pins pointed on several spots on a road map">
            <a:extLst>
              <a:ext uri="{FF2B5EF4-FFF2-40B4-BE49-F238E27FC236}">
                <a16:creationId xmlns:a16="http://schemas.microsoft.com/office/drawing/2014/main" id="{4AF9530E-1F02-5855-453D-FDA66E347506}"/>
              </a:ext>
            </a:extLst>
          </p:cNvPr>
          <p:cNvPicPr>
            <a:picLocks noChangeAspect="1"/>
          </p:cNvPicPr>
          <p:nvPr/>
        </p:nvPicPr>
        <p:blipFill rotWithShape="1">
          <a:blip r:embed="rId3"/>
          <a:srcRect l="33901" r="27932" b="-2"/>
          <a:stretch/>
        </p:blipFill>
        <p:spPr>
          <a:xfrm>
            <a:off x="232861" y="243840"/>
            <a:ext cx="3646837" cy="6377939"/>
          </a:xfrm>
          <a:prstGeom prst="rect">
            <a:avLst/>
          </a:prstGeom>
        </p:spPr>
      </p:pic>
      <p:sp>
        <p:nvSpPr>
          <p:cNvPr id="3" name="Content Placeholder 2">
            <a:extLst>
              <a:ext uri="{FF2B5EF4-FFF2-40B4-BE49-F238E27FC236}">
                <a16:creationId xmlns:a16="http://schemas.microsoft.com/office/drawing/2014/main" id="{0A5BA593-03ED-F6F1-D493-61F097B005B7}"/>
              </a:ext>
            </a:extLst>
          </p:cNvPr>
          <p:cNvSpPr>
            <a:spLocks noGrp="1"/>
          </p:cNvSpPr>
          <p:nvPr>
            <p:ph idx="1"/>
          </p:nvPr>
        </p:nvSpPr>
        <p:spPr>
          <a:xfrm>
            <a:off x="4441783" y="2057400"/>
            <a:ext cx="6693061" cy="4038600"/>
          </a:xfrm>
        </p:spPr>
        <p:txBody>
          <a:bodyPr vert="horz" lIns="91440" tIns="45720" rIns="91440" bIns="45720" rtlCol="0">
            <a:normAutofit/>
          </a:bodyPr>
          <a:lstStyle/>
          <a:p>
            <a:pPr marL="45720" indent="0">
              <a:buNone/>
            </a:pPr>
            <a:r>
              <a:rPr lang="en-US">
                <a:solidFill>
                  <a:srgbClr val="FFFFFF"/>
                </a:solidFill>
              </a:rPr>
              <a:t>What are important factors when researching options after high school?</a:t>
            </a:r>
          </a:p>
          <a:p>
            <a:endParaRPr lang="en-US">
              <a:solidFill>
                <a:srgbClr val="FFFFFF"/>
              </a:solidFill>
            </a:endParaRPr>
          </a:p>
          <a:p>
            <a:endParaRPr lang="en-US">
              <a:solidFill>
                <a:srgbClr val="FFFFFF"/>
              </a:solidFill>
            </a:endParaRPr>
          </a:p>
          <a:p>
            <a:pPr marL="45720" indent="0">
              <a:buNone/>
            </a:pPr>
            <a:endParaRPr lang="en-US">
              <a:solidFill>
                <a:srgbClr val="FFFFFF"/>
              </a:solidFill>
            </a:endParaRPr>
          </a:p>
        </p:txBody>
      </p:sp>
      <p:sp>
        <p:nvSpPr>
          <p:cNvPr id="18" name="Rectangle 17">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84257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698AC-1200-4000-BC4F-9D0DCF7153BE}"/>
              </a:ext>
            </a:extLst>
          </p:cNvPr>
          <p:cNvSpPr>
            <a:spLocks noGrp="1"/>
          </p:cNvSpPr>
          <p:nvPr>
            <p:ph type="title"/>
          </p:nvPr>
        </p:nvSpPr>
        <p:spPr>
          <a:xfrm>
            <a:off x="4441783" y="609600"/>
            <a:ext cx="6693061" cy="1356360"/>
          </a:xfrm>
        </p:spPr>
        <p:txBody>
          <a:bodyPr>
            <a:normAutofit/>
          </a:bodyPr>
          <a:lstStyle/>
          <a:p>
            <a:r>
              <a:rPr lang="en-US"/>
              <a:t>Make your List!</a:t>
            </a:r>
          </a:p>
        </p:txBody>
      </p:sp>
      <p:pic>
        <p:nvPicPr>
          <p:cNvPr id="5" name="Picture 4" descr="Map&#10;&#10;Description automatically generated">
            <a:extLst>
              <a:ext uri="{FF2B5EF4-FFF2-40B4-BE49-F238E27FC236}">
                <a16:creationId xmlns:a16="http://schemas.microsoft.com/office/drawing/2014/main" id="{108782AC-2E72-49C4-9B77-62776B9231B7}"/>
              </a:ext>
            </a:extLst>
          </p:cNvPr>
          <p:cNvPicPr>
            <a:picLocks noChangeAspect="1"/>
          </p:cNvPicPr>
          <p:nvPr/>
        </p:nvPicPr>
        <p:blipFill rotWithShape="1">
          <a:blip r:embed="rId3"/>
          <a:srcRect l="22905" r="27492" b="-1"/>
          <a:stretch/>
        </p:blipFill>
        <p:spPr>
          <a:xfrm>
            <a:off x="223336" y="243840"/>
            <a:ext cx="3646837" cy="6377939"/>
          </a:xfrm>
          <a:prstGeom prst="rect">
            <a:avLst/>
          </a:prstGeom>
        </p:spPr>
      </p:pic>
      <p:sp>
        <p:nvSpPr>
          <p:cNvPr id="3" name="Content Placeholder 2">
            <a:extLst>
              <a:ext uri="{FF2B5EF4-FFF2-40B4-BE49-F238E27FC236}">
                <a16:creationId xmlns:a16="http://schemas.microsoft.com/office/drawing/2014/main" id="{9B93CE99-5026-44B3-ADDE-91630264600C}"/>
              </a:ext>
            </a:extLst>
          </p:cNvPr>
          <p:cNvSpPr>
            <a:spLocks noGrp="1"/>
          </p:cNvSpPr>
          <p:nvPr>
            <p:ph idx="1"/>
          </p:nvPr>
        </p:nvSpPr>
        <p:spPr>
          <a:xfrm>
            <a:off x="4599934" y="1971136"/>
            <a:ext cx="7225023" cy="4038600"/>
          </a:xfrm>
        </p:spPr>
        <p:txBody>
          <a:bodyPr vert="horz" lIns="91440" tIns="45720" rIns="91440" bIns="45720" rtlCol="0" anchor="t">
            <a:normAutofit/>
          </a:bodyPr>
          <a:lstStyle/>
          <a:p>
            <a:pPr marL="45720" indent="0">
              <a:buNone/>
            </a:pPr>
            <a:r>
              <a:rPr lang="en-US" b="1" dirty="0">
                <a:cs typeface="Calibri"/>
              </a:rPr>
              <a:t>Why is it important to give yourself plenty of options?</a:t>
            </a:r>
            <a:endParaRPr lang="en-US" sz="2000" b="1" dirty="0">
              <a:cs typeface="Calibri"/>
            </a:endParaRPr>
          </a:p>
          <a:p>
            <a:pPr marL="674370" lvl="1" indent="-342900">
              <a:buFont typeface="Wingdings" panose="05000000000000000000" pitchFamily="2" charset="2"/>
              <a:buChar char="§"/>
            </a:pPr>
            <a:r>
              <a:rPr lang="en-US" dirty="0">
                <a:cs typeface="Calibri"/>
              </a:rPr>
              <a:t>Not all financial aid offers are created the same – set yourself up to find the </a:t>
            </a:r>
            <a:r>
              <a:rPr lang="en-US" b="1" dirty="0">
                <a:solidFill>
                  <a:srgbClr val="3FC0B8"/>
                </a:solidFill>
                <a:cs typeface="Calibri"/>
              </a:rPr>
              <a:t>most affordable</a:t>
            </a:r>
            <a:r>
              <a:rPr lang="en-US" dirty="0">
                <a:cs typeface="Calibri"/>
              </a:rPr>
              <a:t> offer!</a:t>
            </a:r>
          </a:p>
          <a:p>
            <a:pPr marL="674370" lvl="1" indent="-342900">
              <a:buFont typeface="Wingdings" panose="05000000000000000000" pitchFamily="2" charset="2"/>
              <a:buChar char="§"/>
            </a:pPr>
            <a:r>
              <a:rPr lang="en-US" dirty="0">
                <a:cs typeface="Calibri"/>
              </a:rPr>
              <a:t>Use other financial aid offers as </a:t>
            </a:r>
            <a:r>
              <a:rPr lang="en-US" b="1" dirty="0">
                <a:solidFill>
                  <a:srgbClr val="3FC0B8"/>
                </a:solidFill>
                <a:cs typeface="Calibri"/>
              </a:rPr>
              <a:t>bargaining tools</a:t>
            </a:r>
            <a:r>
              <a:rPr lang="en-US" dirty="0">
                <a:cs typeface="Calibri"/>
              </a:rPr>
              <a:t> to ask for more aid</a:t>
            </a:r>
            <a:endParaRPr lang="en-US" sz="2200" dirty="0">
              <a:cs typeface="Calibri"/>
            </a:endParaRPr>
          </a:p>
          <a:p>
            <a:pPr marL="0" indent="0">
              <a:buNone/>
            </a:pPr>
            <a:r>
              <a:rPr lang="en-US" dirty="0">
                <a:cs typeface="Calibri"/>
              </a:rPr>
              <a:t>         </a:t>
            </a:r>
          </a:p>
          <a:p>
            <a:pPr marL="228600" lvl="1" indent="0">
              <a:buNone/>
            </a:pPr>
            <a:r>
              <a:rPr lang="en-US" dirty="0">
                <a:cs typeface="Calibri"/>
              </a:rPr>
              <a:t>Don't forget to research </a:t>
            </a:r>
            <a:r>
              <a:rPr lang="en-US" b="1" dirty="0">
                <a:cs typeface="Calibri"/>
              </a:rPr>
              <a:t>financial aid </a:t>
            </a:r>
            <a:r>
              <a:rPr lang="en-US" b="1" dirty="0">
                <a:solidFill>
                  <a:srgbClr val="3FC0B8"/>
                </a:solidFill>
                <a:cs typeface="Calibri"/>
              </a:rPr>
              <a:t>priority deadlines</a:t>
            </a:r>
            <a:r>
              <a:rPr lang="en-US" dirty="0">
                <a:cs typeface="Calibri"/>
              </a:rPr>
              <a:t>!</a:t>
            </a:r>
            <a:endParaRPr lang="en-US" dirty="0"/>
          </a:p>
          <a:p>
            <a:pPr lvl="1"/>
            <a:endParaRPr lang="en-US" dirty="0">
              <a:cs typeface="Calibri"/>
            </a:endParaRPr>
          </a:p>
          <a:p>
            <a:endParaRPr lang="en-US" b="1" dirty="0">
              <a:cs typeface="Calibri"/>
            </a:endParaRPr>
          </a:p>
        </p:txBody>
      </p:sp>
      <p:pic>
        <p:nvPicPr>
          <p:cNvPr id="4" name="Graphic 5" descr="Comment Important with solid fill">
            <a:extLst>
              <a:ext uri="{FF2B5EF4-FFF2-40B4-BE49-F238E27FC236}">
                <a16:creationId xmlns:a16="http://schemas.microsoft.com/office/drawing/2014/main" id="{F70D315E-A9E8-3038-D0CD-FCBA613E13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71134" y="3650198"/>
            <a:ext cx="914400" cy="914400"/>
          </a:xfrm>
          <a:prstGeom prst="rect">
            <a:avLst/>
          </a:prstGeom>
        </p:spPr>
      </p:pic>
    </p:spTree>
    <p:extLst>
      <p:ext uri="{BB962C8B-B14F-4D97-AF65-F5344CB8AC3E}">
        <p14:creationId xmlns:p14="http://schemas.microsoft.com/office/powerpoint/2010/main" val="3672628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14D1B-FA7E-E09A-857F-78927410C18B}"/>
              </a:ext>
            </a:extLst>
          </p:cNvPr>
          <p:cNvSpPr>
            <a:spLocks noGrp="1"/>
          </p:cNvSpPr>
          <p:nvPr>
            <p:ph type="title"/>
          </p:nvPr>
        </p:nvSpPr>
        <p:spPr/>
        <p:txBody>
          <a:bodyPr/>
          <a:lstStyle/>
          <a:p>
            <a:r>
              <a:rPr lang="en-US" dirty="0"/>
              <a:t>Resource: College </a:t>
            </a:r>
            <a:r>
              <a:rPr lang="en-US" dirty="0" err="1"/>
              <a:t>ScoreCard</a:t>
            </a:r>
            <a:endParaRPr lang="en-US" dirty="0"/>
          </a:p>
        </p:txBody>
      </p:sp>
      <p:sp>
        <p:nvSpPr>
          <p:cNvPr id="3" name="Content Placeholder 2">
            <a:extLst>
              <a:ext uri="{FF2B5EF4-FFF2-40B4-BE49-F238E27FC236}">
                <a16:creationId xmlns:a16="http://schemas.microsoft.com/office/drawing/2014/main" id="{8AB58F00-EC6B-22B1-83B5-9D44FE3A772B}"/>
              </a:ext>
            </a:extLst>
          </p:cNvPr>
          <p:cNvSpPr>
            <a:spLocks noGrp="1"/>
          </p:cNvSpPr>
          <p:nvPr>
            <p:ph idx="1"/>
          </p:nvPr>
        </p:nvSpPr>
        <p:spPr>
          <a:xfrm>
            <a:off x="4909290" y="1850437"/>
            <a:ext cx="6341651" cy="4038600"/>
          </a:xfrm>
        </p:spPr>
        <p:txBody>
          <a:bodyPr vert="horz" lIns="91440" tIns="45720" rIns="91440" bIns="45720" rtlCol="0" anchor="t">
            <a:normAutofit/>
          </a:bodyPr>
          <a:lstStyle/>
          <a:p>
            <a:pPr marL="45720" indent="0">
              <a:buNone/>
            </a:pPr>
            <a:r>
              <a:rPr lang="en-US" dirty="0">
                <a:ea typeface="+mn-lt"/>
                <a:cs typeface="+mn-lt"/>
              </a:rPr>
              <a:t>Use College </a:t>
            </a:r>
            <a:r>
              <a:rPr lang="en-US" dirty="0" err="1">
                <a:ea typeface="+mn-lt"/>
                <a:cs typeface="+mn-lt"/>
              </a:rPr>
              <a:t>ScoreCard</a:t>
            </a:r>
            <a:r>
              <a:rPr lang="en-US" dirty="0">
                <a:ea typeface="+mn-lt"/>
                <a:cs typeface="+mn-lt"/>
              </a:rPr>
              <a:t> when doing your research on schools</a:t>
            </a:r>
          </a:p>
          <a:p>
            <a:pPr marL="45720" indent="0">
              <a:buNone/>
            </a:pPr>
            <a:r>
              <a:rPr lang="en-US" dirty="0">
                <a:ea typeface="+mn-lt"/>
                <a:cs typeface="+mn-lt"/>
                <a:hlinkClick r:id="rId3"/>
              </a:rPr>
              <a:t>www.collegescorecard.ed.gov/</a:t>
            </a:r>
            <a:r>
              <a:rPr lang="en-US" dirty="0">
                <a:ea typeface="+mn-lt"/>
                <a:cs typeface="+mn-lt"/>
              </a:rPr>
              <a:t> </a:t>
            </a:r>
            <a:endParaRPr lang="en-US" dirty="0"/>
          </a:p>
          <a:p>
            <a:pPr lvl="1">
              <a:buFont typeface="Wingdings" panose="05000000000000000000" pitchFamily="2" charset="2"/>
              <a:buChar char="§"/>
            </a:pPr>
            <a:r>
              <a:rPr lang="en-US" dirty="0"/>
              <a:t>Compare schools</a:t>
            </a:r>
          </a:p>
          <a:p>
            <a:pPr lvl="2">
              <a:buFont typeface="Corbel" panose="020B0503020204020204" pitchFamily="34" charset="0"/>
              <a:buChar char="–"/>
            </a:pPr>
            <a:r>
              <a:rPr lang="en-US" dirty="0"/>
              <a:t>Explore average cost by family income</a:t>
            </a:r>
          </a:p>
          <a:p>
            <a:pPr lvl="2">
              <a:buFont typeface="Corbel" panose="020B0503020204020204" pitchFamily="34" charset="0"/>
              <a:buChar char="–"/>
            </a:pPr>
            <a:r>
              <a:rPr lang="en-US" dirty="0"/>
              <a:t>Graduation and Retention</a:t>
            </a:r>
          </a:p>
          <a:p>
            <a:pPr lvl="2">
              <a:buFont typeface="Corbel" panose="020B0503020204020204" pitchFamily="34" charset="0"/>
              <a:buChar char="–"/>
            </a:pPr>
            <a:r>
              <a:rPr lang="en-US" dirty="0"/>
              <a:t>Financial aid and debt</a:t>
            </a:r>
          </a:p>
          <a:p>
            <a:pPr lvl="2">
              <a:buFont typeface="Corbel" panose="020B0503020204020204" pitchFamily="34" charset="0"/>
              <a:buChar char="–"/>
            </a:pPr>
            <a:r>
              <a:rPr lang="en-US" dirty="0"/>
              <a:t>Typical earnings</a:t>
            </a:r>
          </a:p>
          <a:p>
            <a:pPr lvl="2">
              <a:buFont typeface="Corbel" panose="020B0503020204020204" pitchFamily="34" charset="0"/>
              <a:buChar char="–"/>
            </a:pPr>
            <a:r>
              <a:rPr lang="en-US" dirty="0"/>
              <a:t>Campus Diversity</a:t>
            </a:r>
          </a:p>
          <a:p>
            <a:pPr lvl="2">
              <a:buFont typeface="Corbel" panose="020B0503020204020204" pitchFamily="34" charset="0"/>
              <a:buChar char="–"/>
            </a:pPr>
            <a:r>
              <a:rPr lang="en-US" dirty="0"/>
              <a:t>Test-scores and acceptance</a:t>
            </a:r>
          </a:p>
          <a:p>
            <a:endParaRPr lang="en-US" dirty="0"/>
          </a:p>
        </p:txBody>
      </p:sp>
      <p:pic>
        <p:nvPicPr>
          <p:cNvPr id="4" name="Picture 4" descr="Graphical user interface, application&#10;&#10;Description automatically generated">
            <a:extLst>
              <a:ext uri="{FF2B5EF4-FFF2-40B4-BE49-F238E27FC236}">
                <a16:creationId xmlns:a16="http://schemas.microsoft.com/office/drawing/2014/main" id="{571C2270-8694-694F-C084-F7A8B3AAD530}"/>
              </a:ext>
            </a:extLst>
          </p:cNvPr>
          <p:cNvPicPr>
            <a:picLocks noChangeAspect="1"/>
          </p:cNvPicPr>
          <p:nvPr/>
        </p:nvPicPr>
        <p:blipFill>
          <a:blip r:embed="rId4"/>
          <a:stretch>
            <a:fillRect/>
          </a:stretch>
        </p:blipFill>
        <p:spPr>
          <a:xfrm>
            <a:off x="859906" y="1817559"/>
            <a:ext cx="3919126" cy="3943121"/>
          </a:xfrm>
          <a:prstGeom prst="rect">
            <a:avLst/>
          </a:prstGeom>
        </p:spPr>
      </p:pic>
    </p:spTree>
    <p:extLst>
      <p:ext uri="{BB962C8B-B14F-4D97-AF65-F5344CB8AC3E}">
        <p14:creationId xmlns:p14="http://schemas.microsoft.com/office/powerpoint/2010/main" val="3751070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6B8F-3CE0-6179-9C67-F016FD7FB308}"/>
              </a:ext>
            </a:extLst>
          </p:cNvPr>
          <p:cNvSpPr>
            <a:spLocks noGrp="1"/>
          </p:cNvSpPr>
          <p:nvPr>
            <p:ph type="ctrTitle"/>
          </p:nvPr>
        </p:nvSpPr>
        <p:spPr/>
        <p:txBody>
          <a:bodyPr/>
          <a:lstStyle/>
          <a:p>
            <a:r>
              <a:rPr lang="en-US" cap="none"/>
              <a:t>Financing Your Education</a:t>
            </a:r>
          </a:p>
        </p:txBody>
      </p:sp>
    </p:spTree>
    <p:extLst>
      <p:ext uri="{BB962C8B-B14F-4D97-AF65-F5344CB8AC3E}">
        <p14:creationId xmlns:p14="http://schemas.microsoft.com/office/powerpoint/2010/main" val="4087303348"/>
      </p:ext>
    </p:extLst>
  </p:cSld>
  <p:clrMapOvr>
    <a:masterClrMapping/>
  </p:clrMapOvr>
</p:sld>
</file>

<file path=ppt/theme/theme1.xml><?xml version="1.0" encoding="utf-8"?>
<a:theme xmlns:a="http://schemas.openxmlformats.org/drawingml/2006/main" name="Basis">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f4e4f5-7133-4c73-9aaf-5b8bbb1df78f">
      <Terms xmlns="http://schemas.microsoft.com/office/infopath/2007/PartnerControls"/>
    </lcf76f155ced4ddcb4097134ff3c332f>
    <TaxCatchAll xmlns="c1608fc5-614a-42b4-b87b-60122d6ecb50" xsi:nil="true"/>
    <SharedWithUsers xmlns="c1608fc5-614a-42b4-b87b-60122d6ecb50">
      <UserInfo>
        <DisplayName>Maria Rebecchi</DisplayName>
        <AccountId>273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73B2217CAC6654187843459F1567386" ma:contentTypeVersion="17" ma:contentTypeDescription="Create a new document." ma:contentTypeScope="" ma:versionID="b6017081cf41217831f71d993015a270">
  <xsd:schema xmlns:xsd="http://www.w3.org/2001/XMLSchema" xmlns:xs="http://www.w3.org/2001/XMLSchema" xmlns:p="http://schemas.microsoft.com/office/2006/metadata/properties" xmlns:ns2="def4e4f5-7133-4c73-9aaf-5b8bbb1df78f" xmlns:ns3="c1608fc5-614a-42b4-b87b-60122d6ecb50" targetNamespace="http://schemas.microsoft.com/office/2006/metadata/properties" ma:root="true" ma:fieldsID="935264a6eea69edfdd300e8be54746a3" ns2:_="" ns3:_="">
    <xsd:import namespace="def4e4f5-7133-4c73-9aaf-5b8bbb1df78f"/>
    <xsd:import namespace="c1608fc5-614a-42b4-b87b-60122d6ecb5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f4e4f5-7133-4c73-9aaf-5b8bbb1df7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80263b6-bceb-410d-9545-c503f36e4c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608fc5-614a-42b4-b87b-60122d6ecb5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a8bc169-e1ed-477e-bc69-f3e1cb702fa5}" ma:internalName="TaxCatchAll" ma:showField="CatchAllData" ma:web="c1608fc5-614a-42b4-b87b-60122d6ecb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AC0D8F-E506-4526-BB81-E32DFED37F36}">
  <ds:schemaRefs>
    <ds:schemaRef ds:uri="http://purl.org/dc/terms/"/>
    <ds:schemaRef ds:uri="def4e4f5-7133-4c73-9aaf-5b8bbb1df78f"/>
    <ds:schemaRef ds:uri="c1608fc5-614a-42b4-b87b-60122d6ecb50"/>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48A7F437-2E67-47FF-AE8B-7EA49A55ED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f4e4f5-7133-4c73-9aaf-5b8bbb1df78f"/>
    <ds:schemaRef ds:uri="c1608fc5-614a-42b4-b87b-60122d6ecb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86A231-33F7-43FC-9853-DD1006E295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Basis</Template>
  <TotalTime>2</TotalTime>
  <Words>3113</Words>
  <Application>Microsoft Office PowerPoint</Application>
  <PresentationFormat>Widescreen</PresentationFormat>
  <Paragraphs>271</Paragraphs>
  <Slides>21</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Arial,Sans-Serif</vt:lpstr>
      <vt:lpstr>Calibri</vt:lpstr>
      <vt:lpstr>Calibri Light</vt:lpstr>
      <vt:lpstr>Corbel</vt:lpstr>
      <vt:lpstr>Wingdings</vt:lpstr>
      <vt:lpstr>Wingdings,Sans-Serif</vt:lpstr>
      <vt:lpstr>Basis</vt:lpstr>
      <vt:lpstr>Office Theme</vt:lpstr>
      <vt:lpstr>Summer 2023 Preparing to Pay for College</vt:lpstr>
      <vt:lpstr>Post-High School Planning</vt:lpstr>
      <vt:lpstr>Post-High School Planning</vt:lpstr>
      <vt:lpstr>Objectives: Ways you can get a head start!</vt:lpstr>
      <vt:lpstr>Research Pathways</vt:lpstr>
      <vt:lpstr>Researching Pathways</vt:lpstr>
      <vt:lpstr>Make your List!</vt:lpstr>
      <vt:lpstr>Resource: College ScoreCard</vt:lpstr>
      <vt:lpstr>Financing Your Education</vt:lpstr>
      <vt:lpstr>Complete your Financial Aid Application</vt:lpstr>
      <vt:lpstr>PowerPoint Presentation</vt:lpstr>
      <vt:lpstr>TYPES OF FINANCIAL AID</vt:lpstr>
      <vt:lpstr>PowerPoint Presentation</vt:lpstr>
      <vt:lpstr>Research scholarship opportunities </vt:lpstr>
      <vt:lpstr>Research scholarship opportunities </vt:lpstr>
      <vt:lpstr>Get a summer job and start saving!</vt:lpstr>
      <vt:lpstr>Calendar of VIP Dates</vt:lpstr>
      <vt:lpstr>Creating a calendar of VIP dates</vt:lpstr>
      <vt:lpstr>Creating a calendar of VIP dates</vt:lpstr>
      <vt:lpstr>Creating a calendar of VIP dates</vt:lpstr>
      <vt:lpstr>Questions? Comments? Help?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Award Letters</dc:title>
  <dc:creator>Trang Tran</dc:creator>
  <cp:lastModifiedBy>Maria Rebecchi</cp:lastModifiedBy>
  <cp:revision>167</cp:revision>
  <dcterms:created xsi:type="dcterms:W3CDTF">2020-04-08T21:23:20Z</dcterms:created>
  <dcterms:modified xsi:type="dcterms:W3CDTF">2024-02-16T22:41:53Z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0x010100073B2217CAC6654187843459F1567386</vt:lpwstr>
  </property>
</Properties>
</file>